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51"/>
  </p:notesMasterIdLst>
  <p:handoutMasterIdLst>
    <p:handoutMasterId r:id="rId52"/>
  </p:handoutMasterIdLst>
  <p:sldIdLst>
    <p:sldId id="256" r:id="rId5"/>
    <p:sldId id="309" r:id="rId6"/>
    <p:sldId id="296" r:id="rId7"/>
    <p:sldId id="316" r:id="rId8"/>
    <p:sldId id="310" r:id="rId9"/>
    <p:sldId id="278" r:id="rId10"/>
    <p:sldId id="293" r:id="rId11"/>
    <p:sldId id="347" r:id="rId12"/>
    <p:sldId id="318" r:id="rId13"/>
    <p:sldId id="348" r:id="rId14"/>
    <p:sldId id="320" r:id="rId15"/>
    <p:sldId id="321" r:id="rId16"/>
    <p:sldId id="349" r:id="rId17"/>
    <p:sldId id="319" r:id="rId18"/>
    <p:sldId id="322" r:id="rId19"/>
    <p:sldId id="350" r:id="rId20"/>
    <p:sldId id="323" r:id="rId21"/>
    <p:sldId id="351" r:id="rId22"/>
    <p:sldId id="324" r:id="rId23"/>
    <p:sldId id="325" r:id="rId24"/>
    <p:sldId id="352" r:id="rId25"/>
    <p:sldId id="326" r:id="rId26"/>
    <p:sldId id="327" r:id="rId27"/>
    <p:sldId id="312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17" r:id="rId46"/>
    <p:sldId id="329" r:id="rId47"/>
    <p:sldId id="328" r:id="rId48"/>
    <p:sldId id="284" r:id="rId49"/>
    <p:sldId id="31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1EA94-E793-4B0B-B84F-133C687984CA}" v="5443" dt="2024-10-15T07:52:33.072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575" autoAdjust="0"/>
  </p:normalViewPr>
  <p:slideViewPr>
    <p:cSldViewPr snapToGrid="0">
      <p:cViewPr>
        <p:scale>
          <a:sx n="100" d="100"/>
          <a:sy n="100" d="100"/>
        </p:scale>
        <p:origin x="-182" y="-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5FF3C1-5A75-4E4C-B2B6-84B0FAC421C2}">
      <dgm:prSet phldr="0" custT="1"/>
      <dgm:spPr/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r>
            <a:rPr lang="en-US" sz="1600" dirty="0">
              <a:latin typeface="+mj-lt"/>
              <a:ea typeface="Calibri" charset="0"/>
              <a:cs typeface="Calibri"/>
            </a:rPr>
            <a:t>EDA with SQL</a:t>
          </a: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/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/>
        </a:p>
      </dgm:t>
    </dgm:pt>
    <dgm:pt modelId="{781D120C-0A2C-4292-9E73-392924ABB909}">
      <dgm:prSet phldr="0"/>
      <dgm:spPr/>
      <dgm:t>
        <a:bodyPr/>
        <a:lstStyle/>
        <a:p>
          <a:pPr marL="0" rtl="0">
            <a:lnSpc>
              <a:spcPct val="100000"/>
            </a:lnSpc>
          </a:pPr>
          <a:r>
            <a:rPr lang="en-US" dirty="0">
              <a:latin typeface="+mj-lt"/>
              <a:cs typeface="Calibri"/>
            </a:rPr>
            <a:t>EDA with Matplotlib and Pandas</a:t>
          </a:r>
        </a:p>
      </dgm:t>
    </dgm:pt>
    <dgm:pt modelId="{26E83358-A98E-4F08-B3C6-8B5211078A32}" type="parTrans" cxnId="{D5B0A8FE-E0F2-4B07-8916-1CEE0E5A4B1D}">
      <dgm:prSet/>
      <dgm:spPr/>
    </dgm:pt>
    <dgm:pt modelId="{9C71AA75-EC0D-45E3-BF3E-B8C44CAAF228}" type="sibTrans" cxnId="{D5B0A8FE-E0F2-4B07-8916-1CEE0E5A4B1D}">
      <dgm:prSet/>
      <dgm:spPr/>
    </dgm:pt>
    <dgm:pt modelId="{250A2984-E636-4D30-B006-5C5A74571C43}">
      <dgm:prSet phldr="0"/>
      <dgm:spPr/>
      <dgm:t>
        <a:bodyPr/>
        <a:lstStyle/>
        <a:p>
          <a:pPr marL="0" rtl="0">
            <a:lnSpc>
              <a:spcPct val="100000"/>
            </a:lnSpc>
          </a:pPr>
          <a:r>
            <a:rPr lang="en-US" dirty="0">
              <a:latin typeface="+mj-lt"/>
              <a:cs typeface="Calibri"/>
            </a:rPr>
            <a:t>Interactive Visualizations with Folium</a:t>
          </a:r>
        </a:p>
      </dgm:t>
    </dgm:pt>
    <dgm:pt modelId="{38FB331D-70EF-42DA-81EC-295B3C63AF8D}" type="parTrans" cxnId="{E0E72562-0D3A-4115-85BD-F11CF807C34C}">
      <dgm:prSet/>
      <dgm:spPr/>
    </dgm:pt>
    <dgm:pt modelId="{A99039D9-DECA-48B2-9CCC-5DDF172AD1F8}" type="sibTrans" cxnId="{E0E72562-0D3A-4115-85BD-F11CF807C34C}">
      <dgm:prSet/>
      <dgm:spPr/>
    </dgm:pt>
    <dgm:pt modelId="{5178E849-37AD-454F-A1A2-8CBA5070C76B}">
      <dgm:prSet phldr="0"/>
      <dgm:spPr/>
      <dgm:t>
        <a:bodyPr/>
        <a:lstStyle/>
        <a:p>
          <a:pPr marL="0" rtl="0">
            <a:lnSpc>
              <a:spcPct val="100000"/>
            </a:lnSpc>
          </a:pPr>
          <a:r>
            <a:rPr lang="en-US" dirty="0">
              <a:latin typeface="+mj-lt"/>
              <a:cs typeface="Calibri"/>
            </a:rPr>
            <a:t>Interactive Dashboard using Dash</a:t>
          </a:r>
        </a:p>
      </dgm:t>
    </dgm:pt>
    <dgm:pt modelId="{7B95C723-A522-468C-98B9-69F3F6326085}" type="parTrans" cxnId="{44B499B5-90AD-49F3-AFCE-62471D6EEF9F}">
      <dgm:prSet/>
      <dgm:spPr/>
    </dgm:pt>
    <dgm:pt modelId="{AD6943E4-A903-41D3-9CB5-82F5FA2CA06E}" type="sibTrans" cxnId="{44B499B5-90AD-49F3-AFCE-62471D6EEF9F}">
      <dgm:prSet/>
      <dgm:spPr/>
    </dgm:pt>
    <dgm:pt modelId="{6DB10444-CE3A-44D2-81D6-DDF8B8EF1837}">
      <dgm:prSet phldr="0"/>
      <dgm:spPr/>
      <dgm:t>
        <a:bodyPr/>
        <a:lstStyle/>
        <a:p>
          <a:pPr marL="0" rtl="0">
            <a:lnSpc>
              <a:spcPct val="100000"/>
            </a:lnSpc>
          </a:pPr>
          <a:r>
            <a:rPr lang="en-US" dirty="0">
              <a:latin typeface="+mj-lt"/>
              <a:cs typeface="Calibri"/>
            </a:rPr>
            <a:t>Predictive Analysis using Classification</a:t>
          </a:r>
        </a:p>
      </dgm:t>
    </dgm:pt>
    <dgm:pt modelId="{D8823BF8-B768-4C36-97A1-CE56C661DB7F}" type="parTrans" cxnId="{5671E0E1-F1AA-4F41-9C07-2E83FD015504}">
      <dgm:prSet/>
      <dgm:spPr/>
    </dgm:pt>
    <dgm:pt modelId="{CA5BE4A7-68E1-405E-AFED-067BB827317F}" type="sibTrans" cxnId="{5671E0E1-F1AA-4F41-9C07-2E83FD015504}">
      <dgm:prSet/>
      <dgm:spPr/>
    </dgm:pt>
    <dgm:pt modelId="{D49FCCDD-0161-4233-A68A-52715A78499C}" type="pres">
      <dgm:prSet presAssocID="{0DD8915E-DC14-41D6-9BB5-F49E1C265163}" presName="linear" presStyleCnt="0">
        <dgm:presLayoutVars>
          <dgm:dir/>
          <dgm:animLvl val="lvl"/>
          <dgm:resizeHandles val="exact"/>
        </dgm:presLayoutVars>
      </dgm:prSet>
      <dgm:spPr/>
    </dgm:pt>
    <dgm:pt modelId="{2E93776B-0D4D-46AF-9BD2-5AAD87D6460B}" type="pres">
      <dgm:prSet presAssocID="{B45FF3C1-5A75-4E4C-B2B6-84B0FAC421C2}" presName="parentLin" presStyleCnt="0"/>
      <dgm:spPr/>
    </dgm:pt>
    <dgm:pt modelId="{84560952-98BB-4CF7-A658-B35200C81CEB}" type="pres">
      <dgm:prSet presAssocID="{B45FF3C1-5A75-4E4C-B2B6-84B0FAC421C2}" presName="parentLeftMargin" presStyleLbl="node1" presStyleIdx="0" presStyleCnt="5"/>
      <dgm:spPr/>
    </dgm:pt>
    <dgm:pt modelId="{E8AD194D-1377-4F28-8F26-468A94856875}" type="pres">
      <dgm:prSet presAssocID="{B45FF3C1-5A75-4E4C-B2B6-84B0FAC421C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BD0D03-3F83-4B66-AE74-2DB402A7B947}" type="pres">
      <dgm:prSet presAssocID="{B45FF3C1-5A75-4E4C-B2B6-84B0FAC421C2}" presName="negativeSpace" presStyleCnt="0"/>
      <dgm:spPr/>
    </dgm:pt>
    <dgm:pt modelId="{1E32A21B-0C95-4137-8091-9A6808D1C786}" type="pres">
      <dgm:prSet presAssocID="{B45FF3C1-5A75-4E4C-B2B6-84B0FAC421C2}" presName="childText" presStyleLbl="conFgAcc1" presStyleIdx="0" presStyleCnt="5">
        <dgm:presLayoutVars>
          <dgm:bulletEnabled val="1"/>
        </dgm:presLayoutVars>
      </dgm:prSet>
      <dgm:spPr/>
    </dgm:pt>
    <dgm:pt modelId="{6E6C7F73-1515-4DF3-882B-90958AD18E18}" type="pres">
      <dgm:prSet presAssocID="{5B9815BA-8A8F-4251-B182-AD39A4FE26DD}" presName="spaceBetweenRectangles" presStyleCnt="0"/>
      <dgm:spPr/>
    </dgm:pt>
    <dgm:pt modelId="{8CDC4516-BE6A-4F55-AF66-212323FC95EC}" type="pres">
      <dgm:prSet presAssocID="{781D120C-0A2C-4292-9E73-392924ABB909}" presName="parentLin" presStyleCnt="0"/>
      <dgm:spPr/>
    </dgm:pt>
    <dgm:pt modelId="{C6A9347A-1138-4BF6-821D-C6D6AC453265}" type="pres">
      <dgm:prSet presAssocID="{781D120C-0A2C-4292-9E73-392924ABB909}" presName="parentLeftMargin" presStyleLbl="node1" presStyleIdx="0" presStyleCnt="5"/>
      <dgm:spPr/>
    </dgm:pt>
    <dgm:pt modelId="{970B1935-78CA-482C-BD82-6E0AF7FB8219}" type="pres">
      <dgm:prSet presAssocID="{781D120C-0A2C-4292-9E73-392924ABB9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8502E8A-9BE0-4AB8-B1B5-2F8BDFE4B0A9}" type="pres">
      <dgm:prSet presAssocID="{781D120C-0A2C-4292-9E73-392924ABB909}" presName="negativeSpace" presStyleCnt="0"/>
      <dgm:spPr/>
    </dgm:pt>
    <dgm:pt modelId="{4E310C8C-5571-44FF-808F-E0B8BCA2B63F}" type="pres">
      <dgm:prSet presAssocID="{781D120C-0A2C-4292-9E73-392924ABB909}" presName="childText" presStyleLbl="conFgAcc1" presStyleIdx="1" presStyleCnt="5">
        <dgm:presLayoutVars>
          <dgm:bulletEnabled val="1"/>
        </dgm:presLayoutVars>
      </dgm:prSet>
      <dgm:spPr/>
    </dgm:pt>
    <dgm:pt modelId="{F6116421-A8FF-4CD8-B7BC-2C22E0571A80}" type="pres">
      <dgm:prSet presAssocID="{9C71AA75-EC0D-45E3-BF3E-B8C44CAAF228}" presName="spaceBetweenRectangles" presStyleCnt="0"/>
      <dgm:spPr/>
    </dgm:pt>
    <dgm:pt modelId="{88F0569B-7548-4846-986E-F3CA5DBAD759}" type="pres">
      <dgm:prSet presAssocID="{250A2984-E636-4D30-B006-5C5A74571C43}" presName="parentLin" presStyleCnt="0"/>
      <dgm:spPr/>
    </dgm:pt>
    <dgm:pt modelId="{67C28438-15B0-45B3-A704-71D0A9EBB504}" type="pres">
      <dgm:prSet presAssocID="{250A2984-E636-4D30-B006-5C5A74571C43}" presName="parentLeftMargin" presStyleLbl="node1" presStyleIdx="1" presStyleCnt="5"/>
      <dgm:spPr/>
    </dgm:pt>
    <dgm:pt modelId="{76E63041-185E-4303-B7CD-E9D2FD94005C}" type="pres">
      <dgm:prSet presAssocID="{250A2984-E636-4D30-B006-5C5A74571C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62DC97F-41F5-4621-B8C4-FB764C118ECF}" type="pres">
      <dgm:prSet presAssocID="{250A2984-E636-4D30-B006-5C5A74571C43}" presName="negativeSpace" presStyleCnt="0"/>
      <dgm:spPr/>
    </dgm:pt>
    <dgm:pt modelId="{92CA5482-A3A8-44A5-8E1D-A418DC165C59}" type="pres">
      <dgm:prSet presAssocID="{250A2984-E636-4D30-B006-5C5A74571C43}" presName="childText" presStyleLbl="conFgAcc1" presStyleIdx="2" presStyleCnt="5">
        <dgm:presLayoutVars>
          <dgm:bulletEnabled val="1"/>
        </dgm:presLayoutVars>
      </dgm:prSet>
      <dgm:spPr/>
    </dgm:pt>
    <dgm:pt modelId="{E485E210-FB90-4911-85AF-A4A3D4809FE9}" type="pres">
      <dgm:prSet presAssocID="{A99039D9-DECA-48B2-9CCC-5DDF172AD1F8}" presName="spaceBetweenRectangles" presStyleCnt="0"/>
      <dgm:spPr/>
    </dgm:pt>
    <dgm:pt modelId="{EF698EC8-C31C-4FD0-9817-B79CBF8BBD09}" type="pres">
      <dgm:prSet presAssocID="{5178E849-37AD-454F-A1A2-8CBA5070C76B}" presName="parentLin" presStyleCnt="0"/>
      <dgm:spPr/>
    </dgm:pt>
    <dgm:pt modelId="{B7D1E587-CBE5-45F9-B95F-7401836BD29C}" type="pres">
      <dgm:prSet presAssocID="{5178E849-37AD-454F-A1A2-8CBA5070C76B}" presName="parentLeftMargin" presStyleLbl="node1" presStyleIdx="2" presStyleCnt="5"/>
      <dgm:spPr/>
    </dgm:pt>
    <dgm:pt modelId="{D9B654CD-DA67-46E9-A954-CC7BB03318B1}" type="pres">
      <dgm:prSet presAssocID="{5178E849-37AD-454F-A1A2-8CBA5070C76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796B243-BD04-4838-B7B7-BB27FE7AE4E4}" type="pres">
      <dgm:prSet presAssocID="{5178E849-37AD-454F-A1A2-8CBA5070C76B}" presName="negativeSpace" presStyleCnt="0"/>
      <dgm:spPr/>
    </dgm:pt>
    <dgm:pt modelId="{B4A9BC8D-F6B7-4027-9780-3B88AFED1A70}" type="pres">
      <dgm:prSet presAssocID="{5178E849-37AD-454F-A1A2-8CBA5070C76B}" presName="childText" presStyleLbl="conFgAcc1" presStyleIdx="3" presStyleCnt="5">
        <dgm:presLayoutVars>
          <dgm:bulletEnabled val="1"/>
        </dgm:presLayoutVars>
      </dgm:prSet>
      <dgm:spPr/>
    </dgm:pt>
    <dgm:pt modelId="{0140034E-DDBA-4458-97EE-B48C215AFAC6}" type="pres">
      <dgm:prSet presAssocID="{AD6943E4-A903-41D3-9CB5-82F5FA2CA06E}" presName="spaceBetweenRectangles" presStyleCnt="0"/>
      <dgm:spPr/>
    </dgm:pt>
    <dgm:pt modelId="{B8F91E8E-B1C1-4C31-95F7-83B2E3C6C59F}" type="pres">
      <dgm:prSet presAssocID="{6DB10444-CE3A-44D2-81D6-DDF8B8EF1837}" presName="parentLin" presStyleCnt="0"/>
      <dgm:spPr/>
    </dgm:pt>
    <dgm:pt modelId="{4C978615-CFEE-4CC1-B695-D09A68D0C078}" type="pres">
      <dgm:prSet presAssocID="{6DB10444-CE3A-44D2-81D6-DDF8B8EF1837}" presName="parentLeftMargin" presStyleLbl="node1" presStyleIdx="3" presStyleCnt="5"/>
      <dgm:spPr/>
    </dgm:pt>
    <dgm:pt modelId="{FF656C86-C87A-4436-ADE6-6E3A685CDCF8}" type="pres">
      <dgm:prSet presAssocID="{6DB10444-CE3A-44D2-81D6-DDF8B8EF183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1777BEB-6B10-4B82-A44A-001470182001}" type="pres">
      <dgm:prSet presAssocID="{6DB10444-CE3A-44D2-81D6-DDF8B8EF1837}" presName="negativeSpace" presStyleCnt="0"/>
      <dgm:spPr/>
    </dgm:pt>
    <dgm:pt modelId="{B7496989-8934-42BB-9DA1-66BDFFF155E1}" type="pres">
      <dgm:prSet presAssocID="{6DB10444-CE3A-44D2-81D6-DDF8B8EF183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7061605-62A0-4BA7-813D-0F68B6960967}" type="presOf" srcId="{781D120C-0A2C-4292-9E73-392924ABB909}" destId="{C6A9347A-1138-4BF6-821D-C6D6AC453265}" srcOrd="0" destOrd="0" presId="urn:microsoft.com/office/officeart/2005/8/layout/list1"/>
    <dgm:cxn modelId="{3363890A-2525-485F-89B2-1B9885CC2863}" type="presOf" srcId="{250A2984-E636-4D30-B006-5C5A74571C43}" destId="{67C28438-15B0-45B3-A704-71D0A9EBB504}" srcOrd="0" destOrd="0" presId="urn:microsoft.com/office/officeart/2005/8/layout/list1"/>
    <dgm:cxn modelId="{DFCE311A-B063-40D5-8208-74E7E2AFB048}" type="presOf" srcId="{781D120C-0A2C-4292-9E73-392924ABB909}" destId="{970B1935-78CA-482C-BD82-6E0AF7FB8219}" srcOrd="1" destOrd="0" presId="urn:microsoft.com/office/officeart/2005/8/layout/list1"/>
    <dgm:cxn modelId="{303D0627-428C-4AD9-955E-794F9F688FBB}" type="presOf" srcId="{5178E849-37AD-454F-A1A2-8CBA5070C76B}" destId="{D9B654CD-DA67-46E9-A954-CC7BB03318B1}" srcOrd="1" destOrd="0" presId="urn:microsoft.com/office/officeart/2005/8/layout/list1"/>
    <dgm:cxn modelId="{137B7D38-A177-42C9-A7DF-C6AE4F67F346}" type="presOf" srcId="{B45FF3C1-5A75-4E4C-B2B6-84B0FAC421C2}" destId="{E8AD194D-1377-4F28-8F26-468A94856875}" srcOrd="1" destOrd="0" presId="urn:microsoft.com/office/officeart/2005/8/layout/list1"/>
    <dgm:cxn modelId="{E0E72562-0D3A-4115-85BD-F11CF807C34C}" srcId="{0DD8915E-DC14-41D6-9BB5-F49E1C265163}" destId="{250A2984-E636-4D30-B006-5C5A74571C43}" srcOrd="2" destOrd="0" parTransId="{38FB331D-70EF-42DA-81EC-295B3C63AF8D}" sibTransId="{A99039D9-DECA-48B2-9CCC-5DDF172AD1F8}"/>
    <dgm:cxn modelId="{3474FD52-63C7-434C-B2E9-C45BBBE4E1C9}" type="presOf" srcId="{5178E849-37AD-454F-A1A2-8CBA5070C76B}" destId="{B7D1E587-CBE5-45F9-B95F-7401836BD29C}" srcOrd="0" destOrd="0" presId="urn:microsoft.com/office/officeart/2005/8/layout/list1"/>
    <dgm:cxn modelId="{D5314057-15C7-4F96-8A99-7CCA8925DD3F}" type="presOf" srcId="{0DD8915E-DC14-41D6-9BB5-F49E1C265163}" destId="{D49FCCDD-0161-4233-A68A-52715A78499C}" srcOrd="0" destOrd="0" presId="urn:microsoft.com/office/officeart/2005/8/layout/list1"/>
    <dgm:cxn modelId="{D010CD88-60ED-4596-86BB-33C96D0E3CB2}" type="presOf" srcId="{6DB10444-CE3A-44D2-81D6-DDF8B8EF1837}" destId="{4C978615-CFEE-4CC1-B695-D09A68D0C078}" srcOrd="0" destOrd="0" presId="urn:microsoft.com/office/officeart/2005/8/layout/list1"/>
    <dgm:cxn modelId="{B13A2D91-1AC7-4A91-9919-B59529CB81FA}" type="presOf" srcId="{250A2984-E636-4D30-B006-5C5A74571C43}" destId="{76E63041-185E-4303-B7CD-E9D2FD94005C}" srcOrd="1" destOrd="0" presId="urn:microsoft.com/office/officeart/2005/8/layout/list1"/>
    <dgm:cxn modelId="{1CBF51A5-2553-40E3-A14F-D4366D3ECD03}" type="presOf" srcId="{B45FF3C1-5A75-4E4C-B2B6-84B0FAC421C2}" destId="{84560952-98BB-4CF7-A658-B35200C81CEB}" srcOrd="0" destOrd="0" presId="urn:microsoft.com/office/officeart/2005/8/layout/list1"/>
    <dgm:cxn modelId="{44B499B5-90AD-49F3-AFCE-62471D6EEF9F}" srcId="{0DD8915E-DC14-41D6-9BB5-F49E1C265163}" destId="{5178E849-37AD-454F-A1A2-8CBA5070C76B}" srcOrd="3" destOrd="0" parTransId="{7B95C723-A522-468C-98B9-69F3F6326085}" sibTransId="{AD6943E4-A903-41D3-9CB5-82F5FA2CA06E}"/>
    <dgm:cxn modelId="{D6AF6FC0-4B56-4246-AC09-69D41F1CFC6B}" srcId="{0DD8915E-DC14-41D6-9BB5-F49E1C265163}" destId="{B45FF3C1-5A75-4E4C-B2B6-84B0FAC421C2}" srcOrd="0" destOrd="0" parTransId="{34A81C80-FF70-48EA-B442-BDB1EF403754}" sibTransId="{5B9815BA-8A8F-4251-B182-AD39A4FE26DD}"/>
    <dgm:cxn modelId="{5671E0E1-F1AA-4F41-9C07-2E83FD015504}" srcId="{0DD8915E-DC14-41D6-9BB5-F49E1C265163}" destId="{6DB10444-CE3A-44D2-81D6-DDF8B8EF1837}" srcOrd="4" destOrd="0" parTransId="{D8823BF8-B768-4C36-97A1-CE56C661DB7F}" sibTransId="{CA5BE4A7-68E1-405E-AFED-067BB827317F}"/>
    <dgm:cxn modelId="{82247EF7-FD26-4B62-887B-883299B91170}" type="presOf" srcId="{6DB10444-CE3A-44D2-81D6-DDF8B8EF1837}" destId="{FF656C86-C87A-4436-ADE6-6E3A685CDCF8}" srcOrd="1" destOrd="0" presId="urn:microsoft.com/office/officeart/2005/8/layout/list1"/>
    <dgm:cxn modelId="{D5B0A8FE-E0F2-4B07-8916-1CEE0E5A4B1D}" srcId="{0DD8915E-DC14-41D6-9BB5-F49E1C265163}" destId="{781D120C-0A2C-4292-9E73-392924ABB909}" srcOrd="1" destOrd="0" parTransId="{26E83358-A98E-4F08-B3C6-8B5211078A32}" sibTransId="{9C71AA75-EC0D-45E3-BF3E-B8C44CAAF228}"/>
    <dgm:cxn modelId="{EC98E741-663A-46E5-8A86-387702DA9DD2}" type="presParOf" srcId="{D49FCCDD-0161-4233-A68A-52715A78499C}" destId="{2E93776B-0D4D-46AF-9BD2-5AAD87D6460B}" srcOrd="0" destOrd="0" presId="urn:microsoft.com/office/officeart/2005/8/layout/list1"/>
    <dgm:cxn modelId="{9AAFE676-CA94-431F-BF43-598E24BA1778}" type="presParOf" srcId="{2E93776B-0D4D-46AF-9BD2-5AAD87D6460B}" destId="{84560952-98BB-4CF7-A658-B35200C81CEB}" srcOrd="0" destOrd="0" presId="urn:microsoft.com/office/officeart/2005/8/layout/list1"/>
    <dgm:cxn modelId="{42319075-0439-4DBD-A599-831ABEAB14C4}" type="presParOf" srcId="{2E93776B-0D4D-46AF-9BD2-5AAD87D6460B}" destId="{E8AD194D-1377-4F28-8F26-468A94856875}" srcOrd="1" destOrd="0" presId="urn:microsoft.com/office/officeart/2005/8/layout/list1"/>
    <dgm:cxn modelId="{4199368D-07ED-4C85-AE9C-168921A5037E}" type="presParOf" srcId="{D49FCCDD-0161-4233-A68A-52715A78499C}" destId="{5BBD0D03-3F83-4B66-AE74-2DB402A7B947}" srcOrd="1" destOrd="0" presId="urn:microsoft.com/office/officeart/2005/8/layout/list1"/>
    <dgm:cxn modelId="{5CE5B59C-B38A-4981-AF6E-20B8D397C52D}" type="presParOf" srcId="{D49FCCDD-0161-4233-A68A-52715A78499C}" destId="{1E32A21B-0C95-4137-8091-9A6808D1C786}" srcOrd="2" destOrd="0" presId="urn:microsoft.com/office/officeart/2005/8/layout/list1"/>
    <dgm:cxn modelId="{E4D619C6-226C-48B4-8C56-436ADED25C46}" type="presParOf" srcId="{D49FCCDD-0161-4233-A68A-52715A78499C}" destId="{6E6C7F73-1515-4DF3-882B-90958AD18E18}" srcOrd="3" destOrd="0" presId="urn:microsoft.com/office/officeart/2005/8/layout/list1"/>
    <dgm:cxn modelId="{2F81EF15-4301-4030-89FD-5DF7C4AC2F57}" type="presParOf" srcId="{D49FCCDD-0161-4233-A68A-52715A78499C}" destId="{8CDC4516-BE6A-4F55-AF66-212323FC95EC}" srcOrd="4" destOrd="0" presId="urn:microsoft.com/office/officeart/2005/8/layout/list1"/>
    <dgm:cxn modelId="{2D2F4D8F-5FBD-4AD5-8BE4-46E16923D665}" type="presParOf" srcId="{8CDC4516-BE6A-4F55-AF66-212323FC95EC}" destId="{C6A9347A-1138-4BF6-821D-C6D6AC453265}" srcOrd="0" destOrd="0" presId="urn:microsoft.com/office/officeart/2005/8/layout/list1"/>
    <dgm:cxn modelId="{3796D1FB-CB51-4797-B4CE-9653D7C5CF5D}" type="presParOf" srcId="{8CDC4516-BE6A-4F55-AF66-212323FC95EC}" destId="{970B1935-78CA-482C-BD82-6E0AF7FB8219}" srcOrd="1" destOrd="0" presId="urn:microsoft.com/office/officeart/2005/8/layout/list1"/>
    <dgm:cxn modelId="{2B9EE6D4-6A88-41CD-BA1F-3BEC4C5B82EE}" type="presParOf" srcId="{D49FCCDD-0161-4233-A68A-52715A78499C}" destId="{08502E8A-9BE0-4AB8-B1B5-2F8BDFE4B0A9}" srcOrd="5" destOrd="0" presId="urn:microsoft.com/office/officeart/2005/8/layout/list1"/>
    <dgm:cxn modelId="{42716A2B-B015-4776-A8DD-99E2071522EB}" type="presParOf" srcId="{D49FCCDD-0161-4233-A68A-52715A78499C}" destId="{4E310C8C-5571-44FF-808F-E0B8BCA2B63F}" srcOrd="6" destOrd="0" presId="urn:microsoft.com/office/officeart/2005/8/layout/list1"/>
    <dgm:cxn modelId="{D6323407-F2E1-4650-B882-6BF3D4D5597B}" type="presParOf" srcId="{D49FCCDD-0161-4233-A68A-52715A78499C}" destId="{F6116421-A8FF-4CD8-B7BC-2C22E0571A80}" srcOrd="7" destOrd="0" presId="urn:microsoft.com/office/officeart/2005/8/layout/list1"/>
    <dgm:cxn modelId="{0F8FA2B8-1C84-4DBB-8871-B626D20E04BD}" type="presParOf" srcId="{D49FCCDD-0161-4233-A68A-52715A78499C}" destId="{88F0569B-7548-4846-986E-F3CA5DBAD759}" srcOrd="8" destOrd="0" presId="urn:microsoft.com/office/officeart/2005/8/layout/list1"/>
    <dgm:cxn modelId="{F5DBB717-C404-46D6-A1F3-C667AF01BD64}" type="presParOf" srcId="{88F0569B-7548-4846-986E-F3CA5DBAD759}" destId="{67C28438-15B0-45B3-A704-71D0A9EBB504}" srcOrd="0" destOrd="0" presId="urn:microsoft.com/office/officeart/2005/8/layout/list1"/>
    <dgm:cxn modelId="{44192E18-7805-4690-BBD2-A7A13C3C80FE}" type="presParOf" srcId="{88F0569B-7548-4846-986E-F3CA5DBAD759}" destId="{76E63041-185E-4303-B7CD-E9D2FD94005C}" srcOrd="1" destOrd="0" presId="urn:microsoft.com/office/officeart/2005/8/layout/list1"/>
    <dgm:cxn modelId="{DD65120A-6EF4-4460-8C07-B9F525F41AA6}" type="presParOf" srcId="{D49FCCDD-0161-4233-A68A-52715A78499C}" destId="{962DC97F-41F5-4621-B8C4-FB764C118ECF}" srcOrd="9" destOrd="0" presId="urn:microsoft.com/office/officeart/2005/8/layout/list1"/>
    <dgm:cxn modelId="{3B24220E-B14E-482C-9E11-33CFE8B1D5BF}" type="presParOf" srcId="{D49FCCDD-0161-4233-A68A-52715A78499C}" destId="{92CA5482-A3A8-44A5-8E1D-A418DC165C59}" srcOrd="10" destOrd="0" presId="urn:microsoft.com/office/officeart/2005/8/layout/list1"/>
    <dgm:cxn modelId="{F08D4492-44A0-4F06-B940-0C51C4F9BBF7}" type="presParOf" srcId="{D49FCCDD-0161-4233-A68A-52715A78499C}" destId="{E485E210-FB90-4911-85AF-A4A3D4809FE9}" srcOrd="11" destOrd="0" presId="urn:microsoft.com/office/officeart/2005/8/layout/list1"/>
    <dgm:cxn modelId="{A9ADF7A4-BE0E-45C4-88F8-3509D0ED6E96}" type="presParOf" srcId="{D49FCCDD-0161-4233-A68A-52715A78499C}" destId="{EF698EC8-C31C-4FD0-9817-B79CBF8BBD09}" srcOrd="12" destOrd="0" presId="urn:microsoft.com/office/officeart/2005/8/layout/list1"/>
    <dgm:cxn modelId="{87B8FA0C-3FB2-4C8D-B7E3-99614B5076A2}" type="presParOf" srcId="{EF698EC8-C31C-4FD0-9817-B79CBF8BBD09}" destId="{B7D1E587-CBE5-45F9-B95F-7401836BD29C}" srcOrd="0" destOrd="0" presId="urn:microsoft.com/office/officeart/2005/8/layout/list1"/>
    <dgm:cxn modelId="{F10CD1EE-AE2D-4EC2-A8EA-23FDD1E9ECFC}" type="presParOf" srcId="{EF698EC8-C31C-4FD0-9817-B79CBF8BBD09}" destId="{D9B654CD-DA67-46E9-A954-CC7BB03318B1}" srcOrd="1" destOrd="0" presId="urn:microsoft.com/office/officeart/2005/8/layout/list1"/>
    <dgm:cxn modelId="{9312261F-A10A-4892-96BF-79517F01F17F}" type="presParOf" srcId="{D49FCCDD-0161-4233-A68A-52715A78499C}" destId="{F796B243-BD04-4838-B7B7-BB27FE7AE4E4}" srcOrd="13" destOrd="0" presId="urn:microsoft.com/office/officeart/2005/8/layout/list1"/>
    <dgm:cxn modelId="{7571DEBF-45CF-4E32-A90D-B05B8BF6FA26}" type="presParOf" srcId="{D49FCCDD-0161-4233-A68A-52715A78499C}" destId="{B4A9BC8D-F6B7-4027-9780-3B88AFED1A70}" srcOrd="14" destOrd="0" presId="urn:microsoft.com/office/officeart/2005/8/layout/list1"/>
    <dgm:cxn modelId="{70B37935-D31C-42D4-95C7-AEB94190B7AA}" type="presParOf" srcId="{D49FCCDD-0161-4233-A68A-52715A78499C}" destId="{0140034E-DDBA-4458-97EE-B48C215AFAC6}" srcOrd="15" destOrd="0" presId="urn:microsoft.com/office/officeart/2005/8/layout/list1"/>
    <dgm:cxn modelId="{0A0D55FC-1E46-4D88-9FAB-6AFFAC204AE8}" type="presParOf" srcId="{D49FCCDD-0161-4233-A68A-52715A78499C}" destId="{B8F91E8E-B1C1-4C31-95F7-83B2E3C6C59F}" srcOrd="16" destOrd="0" presId="urn:microsoft.com/office/officeart/2005/8/layout/list1"/>
    <dgm:cxn modelId="{647BC6BD-DACA-4021-A4D5-D602A3B11EA3}" type="presParOf" srcId="{B8F91E8E-B1C1-4C31-95F7-83B2E3C6C59F}" destId="{4C978615-CFEE-4CC1-B695-D09A68D0C078}" srcOrd="0" destOrd="0" presId="urn:microsoft.com/office/officeart/2005/8/layout/list1"/>
    <dgm:cxn modelId="{AC08C090-A385-485F-BFA1-D36C4EAB6C62}" type="presParOf" srcId="{B8F91E8E-B1C1-4C31-95F7-83B2E3C6C59F}" destId="{FF656C86-C87A-4436-ADE6-6E3A685CDCF8}" srcOrd="1" destOrd="0" presId="urn:microsoft.com/office/officeart/2005/8/layout/list1"/>
    <dgm:cxn modelId="{4EED24F9-C497-490D-9B5F-8995B790A62C}" type="presParOf" srcId="{D49FCCDD-0161-4233-A68A-52715A78499C}" destId="{91777BEB-6B10-4B82-A44A-001470182001}" srcOrd="17" destOrd="0" presId="urn:microsoft.com/office/officeart/2005/8/layout/list1"/>
    <dgm:cxn modelId="{DA0FAB84-8334-4BCE-84A7-049EDE2F4C4C}" type="presParOf" srcId="{D49FCCDD-0161-4233-A68A-52715A78499C}" destId="{B7496989-8934-42BB-9DA1-66BDFFF155E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A21B-0C95-4137-8091-9A6808D1C786}">
      <dsp:nvSpPr>
        <dsp:cNvPr id="0" name=""/>
        <dsp:cNvSpPr/>
      </dsp:nvSpPr>
      <dsp:spPr>
        <a:xfrm>
          <a:off x="0" y="286160"/>
          <a:ext cx="111702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AD194D-1377-4F28-8F26-468A94856875}">
      <dsp:nvSpPr>
        <dsp:cNvPr id="0" name=""/>
        <dsp:cNvSpPr/>
      </dsp:nvSpPr>
      <dsp:spPr>
        <a:xfrm>
          <a:off x="558512" y="20480"/>
          <a:ext cx="78191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ea typeface="Calibri" charset="0"/>
              <a:cs typeface="Calibri"/>
            </a:rPr>
            <a:t>EDA with SQL</a:t>
          </a:r>
        </a:p>
      </dsp:txBody>
      <dsp:txXfrm>
        <a:off x="584451" y="46419"/>
        <a:ext cx="7767302" cy="479482"/>
      </dsp:txXfrm>
    </dsp:sp>
    <dsp:sp modelId="{4E310C8C-5571-44FF-808F-E0B8BCA2B63F}">
      <dsp:nvSpPr>
        <dsp:cNvPr id="0" name=""/>
        <dsp:cNvSpPr/>
      </dsp:nvSpPr>
      <dsp:spPr>
        <a:xfrm>
          <a:off x="0" y="1102640"/>
          <a:ext cx="111702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0B1935-78CA-482C-BD82-6E0AF7FB8219}">
      <dsp:nvSpPr>
        <dsp:cNvPr id="0" name=""/>
        <dsp:cNvSpPr/>
      </dsp:nvSpPr>
      <dsp:spPr>
        <a:xfrm>
          <a:off x="558512" y="836960"/>
          <a:ext cx="78191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5546" tIns="0" rIns="295546" bIns="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Calibri"/>
            </a:rPr>
            <a:t>EDA with Matplotlib and Pandas</a:t>
          </a:r>
        </a:p>
      </dsp:txBody>
      <dsp:txXfrm>
        <a:off x="584451" y="862899"/>
        <a:ext cx="7767302" cy="479482"/>
      </dsp:txXfrm>
    </dsp:sp>
    <dsp:sp modelId="{92CA5482-A3A8-44A5-8E1D-A418DC165C59}">
      <dsp:nvSpPr>
        <dsp:cNvPr id="0" name=""/>
        <dsp:cNvSpPr/>
      </dsp:nvSpPr>
      <dsp:spPr>
        <a:xfrm>
          <a:off x="0" y="1919120"/>
          <a:ext cx="111702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E63041-185E-4303-B7CD-E9D2FD94005C}">
      <dsp:nvSpPr>
        <dsp:cNvPr id="0" name=""/>
        <dsp:cNvSpPr/>
      </dsp:nvSpPr>
      <dsp:spPr>
        <a:xfrm>
          <a:off x="558512" y="1653440"/>
          <a:ext cx="78191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5546" tIns="0" rIns="295546" bIns="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Calibri"/>
            </a:rPr>
            <a:t>Interactive Visualizations with Folium</a:t>
          </a:r>
        </a:p>
      </dsp:txBody>
      <dsp:txXfrm>
        <a:off x="584451" y="1679379"/>
        <a:ext cx="7767302" cy="479482"/>
      </dsp:txXfrm>
    </dsp:sp>
    <dsp:sp modelId="{B4A9BC8D-F6B7-4027-9780-3B88AFED1A70}">
      <dsp:nvSpPr>
        <dsp:cNvPr id="0" name=""/>
        <dsp:cNvSpPr/>
      </dsp:nvSpPr>
      <dsp:spPr>
        <a:xfrm>
          <a:off x="0" y="2735600"/>
          <a:ext cx="111702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B654CD-DA67-46E9-A954-CC7BB03318B1}">
      <dsp:nvSpPr>
        <dsp:cNvPr id="0" name=""/>
        <dsp:cNvSpPr/>
      </dsp:nvSpPr>
      <dsp:spPr>
        <a:xfrm>
          <a:off x="558512" y="2469920"/>
          <a:ext cx="78191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5546" tIns="0" rIns="295546" bIns="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Calibri"/>
            </a:rPr>
            <a:t>Interactive Dashboard using Dash</a:t>
          </a:r>
        </a:p>
      </dsp:txBody>
      <dsp:txXfrm>
        <a:off x="584451" y="2495859"/>
        <a:ext cx="7767302" cy="479482"/>
      </dsp:txXfrm>
    </dsp:sp>
    <dsp:sp modelId="{B7496989-8934-42BB-9DA1-66BDFFF155E1}">
      <dsp:nvSpPr>
        <dsp:cNvPr id="0" name=""/>
        <dsp:cNvSpPr/>
      </dsp:nvSpPr>
      <dsp:spPr>
        <a:xfrm>
          <a:off x="0" y="3552080"/>
          <a:ext cx="111702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656C86-C87A-4436-ADE6-6E3A685CDCF8}">
      <dsp:nvSpPr>
        <dsp:cNvPr id="0" name=""/>
        <dsp:cNvSpPr/>
      </dsp:nvSpPr>
      <dsp:spPr>
        <a:xfrm>
          <a:off x="558512" y="3286400"/>
          <a:ext cx="78191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5546" tIns="0" rIns="295546" bIns="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Calibri"/>
            </a:rPr>
            <a:t>Predictive Analysis using Classification</a:t>
          </a:r>
        </a:p>
      </dsp:txBody>
      <dsp:txXfrm>
        <a:off x="584451" y="3312339"/>
        <a:ext cx="776730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32FF3-00C3-45FE-8501-B8F9D1657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83E6F-356D-4DFE-9AA3-675AB0448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0618-3E38-4CD7-8875-0133B3A8EF5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9CB11-025B-45E9-A55D-3FB3C383EA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03088-6A83-46E0-9E61-CCAF7C228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3264-6C96-4D2A-B867-76FEADB5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A7AE-61BF-43B4-B36F-68C449FF1070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81A1-5F9C-4C15-B6E5-49FBACAD2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0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4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9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1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1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3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5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54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0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0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1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53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2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93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6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80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1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4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06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5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65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27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2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60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0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3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0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8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ottom Right">
            <a:extLst>
              <a:ext uri="{FF2B5EF4-FFF2-40B4-BE49-F238E27FC236}">
                <a16:creationId xmlns:a16="http://schemas.microsoft.com/office/drawing/2014/main" id="{0CBC73C8-CC60-49A5-BC76-BA8E43BB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B94463-7088-4D2A-B55D-9C55F9570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85D7F3-06BB-480E-A58D-A8E0EB87C4D4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8AE46A-A447-444D-9163-96E61EC4876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997203-3E59-4097-B832-06B249C676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D4D033-43E9-4776-9E25-97767380D8CC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2F424-D385-43AD-AE40-3D950192311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E32ABCD-6C91-4A5F-BB61-8B3C026C908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6ABE3A6-D624-4D18-A43B-D87C674811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2787DC-EEA3-46C0-9CD4-1AB906DB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67AAA19-C621-4D54-B748-5A06F4417C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1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3E5EBBCF-761D-49AA-8960-D06A3484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F7E5D2-CFBA-4149-A9B1-32047212E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B55E1C-675E-425D-8EDF-AEA4D6B3475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CA9AA7-FBFD-40D2-BF04-E2E0B1BD63F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09EC90-AF39-4D10-9018-0FFB283B91F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263181-1CB8-4DF1-94C2-E217E733B5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1408EA-002C-4A55-8451-03A0FCEC52B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51D71-EB7F-46DD-AE4A-E64644F646A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1E4470-A9CC-4FE2-9249-F71E89C4FB2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653DE96-35D3-4AA3-B11A-A5882CC7A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aseline="0"/>
            </a:lvl1pPr>
          </a:lstStyle>
          <a:p>
            <a:pPr algn="l"/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1C011E4-9F9C-45C6-9C1F-7A9F3721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040" y="1597426"/>
            <a:ext cx="3370134" cy="4414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grpSp>
        <p:nvGrpSpPr>
          <p:cNvPr id="21" name="Cross">
            <a:extLst>
              <a:ext uri="{FF2B5EF4-FFF2-40B4-BE49-F238E27FC236}">
                <a16:creationId xmlns:a16="http://schemas.microsoft.com/office/drawing/2014/main" id="{51E372DC-98EB-4EBC-9D4C-A21D11837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73A0CF-667C-4499-98A9-03752E3C37A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D99060-086B-40C6-A8B9-2768DB548A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BBD4F959-5EA4-4F76-B85B-21D723B3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A59C57-9D10-43F2-A117-CF056B0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FBE050-1863-42EC-8923-85153480329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1833D-57B2-41AD-9621-7D5A33B7927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6CF914-CBD8-4950-AC92-B6D0618B9537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115E25-746D-4185-9005-7A0A71516E6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669368-7C2F-4AAB-8948-A821629A7F5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A60BEC-2BDB-42C0-8A61-4653057BEE3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734BC0-49E3-41A4-AB17-D87FF2D36F92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113BB3-DE71-4C25-A6D0-241EC8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D0D7D96-3677-493A-BA3B-CCC0ACA7D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388" y="2107496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164B7E-5CDD-4C49-94D6-CBB9803D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281" y="2717782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FDEE985A-E675-4CC8-AB6B-94F735668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C5E817-3F3A-422C-88A5-0EDF0234D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121B83E4-00E3-40BA-9880-8A0D84CD3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B568EA9-E3D2-4FE2-A215-56181CD8DC0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86325F6-B50A-451C-9242-76F44D08BCD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BD3EC36-E2A2-4E31-9B9A-DB99BCB1FFC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0C0B52-C62D-4870-95FC-E7220087499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A1BC770-E7E8-4B4C-9E44-AF28FF3478C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DFC082B-D4DC-4554-BD0D-A01C683AD833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EA946C-6AE4-4E0A-9096-BA3FFF9956E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0D7998-F951-4D21-85A4-F7F80862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B5560C7-50D0-4CC5-AD89-48007BB98B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3612" y="2107388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AD3389-AD6B-43DD-A8D3-747CC56384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05" y="2717674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32" name="Date Placeholder 8">
            <a:extLst>
              <a:ext uri="{FF2B5EF4-FFF2-40B4-BE49-F238E27FC236}">
                <a16:creationId xmlns:a16="http://schemas.microsoft.com/office/drawing/2014/main" id="{20D0392A-9FDF-463E-8831-4E691425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33" name="Footer Placeholder 9">
            <a:extLst>
              <a:ext uri="{FF2B5EF4-FFF2-40B4-BE49-F238E27FC236}">
                <a16:creationId xmlns:a16="http://schemas.microsoft.com/office/drawing/2014/main" id="{1DDEDA5B-5F9E-4C6B-A89B-05B29AF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34" name="Slide Number Placeholder 10">
            <a:extLst>
              <a:ext uri="{FF2B5EF4-FFF2-40B4-BE49-F238E27FC236}">
                <a16:creationId xmlns:a16="http://schemas.microsoft.com/office/drawing/2014/main" id="{C8ED2EA9-7B76-428A-B33B-166EFA24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op Left">
            <a:extLst>
              <a:ext uri="{FF2B5EF4-FFF2-40B4-BE49-F238E27FC236}">
                <a16:creationId xmlns:a16="http://schemas.microsoft.com/office/drawing/2014/main" id="{F814A4FB-5C5F-4FBA-8692-F2853E8F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980A145-1B2A-495B-BB8D-3217B443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84DC62-D617-4E12-A239-CDDF4B6B262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A564AC-EDDB-4E4E-BDB1-E48BAD8588E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64CE0-3907-4E76-AFE6-DE1A516EDF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3B21B9-2870-497E-829A-0CC4F70084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9A199D-FF1B-459F-930B-A6D196E86E3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E0149D-5979-466E-A1C2-993EA08A650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FDA39F-7BD7-4DDD-9428-51E38CD97ED1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B1A75F4-7B0E-4667-A4CC-A89FC6C5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BD1F0F39-9F6D-4B25-8117-CC1868D8F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044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A9F3-10B2-440F-8037-9098D46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7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2796FA7-0B8D-4A6A-B372-11F87128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9DEDEF-994C-4A05-BAA2-67F5BD83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BB94129B-E855-47D6-9855-B7BBA919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1AB20C-DF56-47C5-896F-0DB80D03FDC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DCBD64-0658-4106-89B1-85886D501AF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A46042-D02F-49E2-94BE-4343D185C10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B3FF94-2A73-4E66-B0F7-52680ACEE50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248489-3035-4F9D-B606-06A95BB4E16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689AA6E-4D9C-4F1F-8400-646DBC1DEB4D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905AEC-08D4-41F2-AD1B-63851B364937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99A04F-CD3E-4093-A4F6-84E3467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AD7B113-A329-4BA2-AFE9-605C0245BE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3061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6DC0D7-6E45-4762-A081-2A9D1DF03B9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22954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827B4A-2F73-4A8C-9EB2-DE175123E9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6137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74DFA3-F7E2-4525-B0FD-F36F75AC67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16030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D7DADA0B-95F3-437B-BB04-284E5066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6" name="Footer Placeholder 9">
            <a:extLst>
              <a:ext uri="{FF2B5EF4-FFF2-40B4-BE49-F238E27FC236}">
                <a16:creationId xmlns:a16="http://schemas.microsoft.com/office/drawing/2014/main" id="{79EB3AB4-7EA2-4CAC-A6BD-9D885C89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27" name="Slide Number Placeholder 10">
            <a:extLst>
              <a:ext uri="{FF2B5EF4-FFF2-40B4-BE49-F238E27FC236}">
                <a16:creationId xmlns:a16="http://schemas.microsoft.com/office/drawing/2014/main" id="{5F4C612D-28B2-4621-BF60-4C51774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87D6C0D7-A737-43ED-826C-2CA4342F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A11D72-A324-4CBE-81EF-07499410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9D281BC3-CDBE-4B5A-BC91-05B7893FA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F2C16-D16B-4E77-A7C3-F034E339C8E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84EDC3-48C8-4B4E-9475-A04F1DD7E3F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2DE50AA-70A1-42B0-9A48-90179EFB9F8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5B8FC7-7430-4175-B520-9EBD801FD29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71D997-36EB-47F1-AA27-4D84A763072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933934-0680-4A62-B61F-E3A67308AAD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17FEEF-F8AC-41EC-ABC5-915B19B1AB9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0A86BE-FF1E-4233-818E-C14D21E7B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Top Left">
            <a:extLst>
              <a:ext uri="{FF2B5EF4-FFF2-40B4-BE49-F238E27FC236}">
                <a16:creationId xmlns:a16="http://schemas.microsoft.com/office/drawing/2014/main" id="{A64EEEED-5E70-4887-BF25-521AD226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1FCFBD-2F49-483C-B742-FF146DCA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F0911B-F120-4420-AA06-AD353E1767E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9966F6-9C92-4F47-B467-5A8E5ED4787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62B109-529A-404A-884A-8E710062A1A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9B88E9-C70C-4258-B3BA-A8779F3BE493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55D292-A4F0-46F0-9AB1-39848FAB066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2C09E6-F356-45FC-BD84-6DCA0DA0B6D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78C025-F0CB-42E1-9FCA-C1FD0EF38FE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56035778-0626-4342-AA4C-D8F9F76E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698C764-7CE3-448C-B388-39B81551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5903FF3-B1FC-4719-8686-C6F5099E3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9" name="Date Placeholder 8">
            <a:extLst>
              <a:ext uri="{FF2B5EF4-FFF2-40B4-BE49-F238E27FC236}">
                <a16:creationId xmlns:a16="http://schemas.microsoft.com/office/drawing/2014/main" id="{A82599B9-EBEF-4011-9E38-FC40FF7B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0" name="Footer Placeholder 9">
            <a:extLst>
              <a:ext uri="{FF2B5EF4-FFF2-40B4-BE49-F238E27FC236}">
                <a16:creationId xmlns:a16="http://schemas.microsoft.com/office/drawing/2014/main" id="{851C129C-6681-4E11-B9FE-9F5FFF5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61" name="Slide Number Placeholder 10">
            <a:extLst>
              <a:ext uri="{FF2B5EF4-FFF2-40B4-BE49-F238E27FC236}">
                <a16:creationId xmlns:a16="http://schemas.microsoft.com/office/drawing/2014/main" id="{DC6D20C1-D99F-47B0-B1F7-EA8101F8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2768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562BD150-E869-44AC-B0E8-35618F7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918A15-3E7F-42BB-83AB-473EF76AB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1AA9D900-7A0C-4788-85E0-9329B727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9D0A43-40DB-4967-BF0C-05CB54D3DF2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6C7E54F-930C-4B8D-9CE6-DCC37269B13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4F6F66D-CC67-443B-9CB5-FFD695ED45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B392295-CB7C-4805-B4B1-AC7531AC270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ADCAAB-0B5C-4495-8D5D-32C87A21407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F02E2A1-7B5F-4C33-98CD-98E24B61EF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577F4AD-5552-4A2F-A3FA-67834BF96FB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7EE90C-247C-4F8E-9B86-BD7E31F1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985E1522-3C37-44A6-81DC-1BF369AF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048357E-69C2-4F32-8C47-3D84340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63" name="Date Placeholder 8">
            <a:extLst>
              <a:ext uri="{FF2B5EF4-FFF2-40B4-BE49-F238E27FC236}">
                <a16:creationId xmlns:a16="http://schemas.microsoft.com/office/drawing/2014/main" id="{0CB3C12F-97EC-48F0-B4FC-924D91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4" name="Footer Placeholder 9">
            <a:extLst>
              <a:ext uri="{FF2B5EF4-FFF2-40B4-BE49-F238E27FC236}">
                <a16:creationId xmlns:a16="http://schemas.microsoft.com/office/drawing/2014/main" id="{E3780E67-8AD7-4AB6-880C-281395A8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65" name="Slide Number Placeholder 10">
            <a:extLst>
              <a:ext uri="{FF2B5EF4-FFF2-40B4-BE49-F238E27FC236}">
                <a16:creationId xmlns:a16="http://schemas.microsoft.com/office/drawing/2014/main" id="{28F5F854-E7C5-4C18-A6E1-ECEF9BDE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22FBEE11-58B3-429A-8DAC-6A64A61338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2" y="0"/>
            <a:ext cx="11084189" cy="3854030"/>
          </a:xfrm>
          <a:custGeom>
            <a:avLst/>
            <a:gdLst>
              <a:gd name="connsiteX0" fmla="*/ 0 w 11084189"/>
              <a:gd name="connsiteY0" fmla="*/ 0 h 3854030"/>
              <a:gd name="connsiteX1" fmla="*/ 11084189 w 11084189"/>
              <a:gd name="connsiteY1" fmla="*/ 0 h 3854030"/>
              <a:gd name="connsiteX2" fmla="*/ 11061525 w 11084189"/>
              <a:gd name="connsiteY2" fmla="*/ 105743 h 3854030"/>
              <a:gd name="connsiteX3" fmla="*/ 5542094 w 11084189"/>
              <a:gd name="connsiteY3" fmla="*/ 3854030 h 3854030"/>
              <a:gd name="connsiteX4" fmla="*/ 22663 w 11084189"/>
              <a:gd name="connsiteY4" fmla="*/ 105743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3360105-7353-4ECE-84E2-90AB638A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5AB2A0-6800-4AD4-A205-3E8C1112BC3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B26919-92C3-4374-AE4E-4317D65064C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716C0-CAC5-41FA-B385-EBA8AFFDF128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7C1332-4CF7-41C1-ACC4-6C23744D478F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5C136-D3C6-42F1-840C-EE7B2BA3776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98CB80-2DAC-44B7-B719-6DF8BC2DBB91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613FF3-B071-4C0E-B6E7-6815CCCC403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Cross">
            <a:extLst>
              <a:ext uri="{FF2B5EF4-FFF2-40B4-BE49-F238E27FC236}">
                <a16:creationId xmlns:a16="http://schemas.microsoft.com/office/drawing/2014/main" id="{54409833-5EAC-4A40-B5BB-DE8282DD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8476" y="143843"/>
            <a:ext cx="118872" cy="118872"/>
            <a:chOff x="1175347" y="3733800"/>
            <a:chExt cx="118872" cy="1188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9F7703-741D-4FB8-8620-F3BBFF5A015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34E00B-1518-4EAC-A170-4D2B5C2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Cross">
            <a:extLst>
              <a:ext uri="{FF2B5EF4-FFF2-40B4-BE49-F238E27FC236}">
                <a16:creationId xmlns:a16="http://schemas.microsoft.com/office/drawing/2014/main" id="{CFFED490-4247-4E3E-8A2E-5AF8A14E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0876" y="296243"/>
            <a:ext cx="118872" cy="118872"/>
            <a:chOff x="1175347" y="3733800"/>
            <a:chExt cx="118872" cy="11887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378251-A149-4A27-9D43-C6E87A300F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ADD3F7-FA3D-4A72-B8B3-3FCBBFCB0A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592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op left">
            <a:extLst>
              <a:ext uri="{FF2B5EF4-FFF2-40B4-BE49-F238E27FC236}">
                <a16:creationId xmlns:a16="http://schemas.microsoft.com/office/drawing/2014/main" id="{58A4F778-D8DF-42FD-B154-2F4B2C2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793C3B-AAD0-4446-A423-B0EB8EE2A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344207-297F-4959-8A55-69CE467B3CBD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9A031-8D8F-4167-9AC1-FF906757718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30E3E1-76BD-4378-9E7C-7302E4B84D71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C42F67-50FC-4C12-B07D-7FD30B62543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3AD1C10-DF74-4C65-AF7B-89386448D4E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D9D2C3-0C72-4401-8548-E2CACA3C95C5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142937-438B-42B5-8B58-B26BD92F1544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F08BF-E500-4B58-9AA3-B4517E83C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6DE93ED8-FDE6-418E-A743-2B368C71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25190812-FA8A-4CB5-85A8-5DDFF8C94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1F1284C-D9B2-48EC-BDCE-6CF4C076ECB9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DF02DB-02A4-4942-BD34-3F4903DA12A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39432B6-8074-4F72-BB48-F48015CAE04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17DF18-3257-471E-AFD3-39EB68FE2DF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7360442-04D2-49F1-BBE1-ED7C5CA0FF1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937ECC2-1561-4705-919F-243AFFCE843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F7D52A-2FC7-4627-955A-6CB0E5E7ABF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C81E55-0711-4E01-975D-4649E53C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8782B20B-E447-47CC-93DB-B076EACC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65" name="Text Placeholder 37">
            <a:extLst>
              <a:ext uri="{FF2B5EF4-FFF2-40B4-BE49-F238E27FC236}">
                <a16:creationId xmlns:a16="http://schemas.microsoft.com/office/drawing/2014/main" id="{D5185B59-89FE-4275-B159-E5FEA474B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5452" y="2384474"/>
            <a:ext cx="5608088" cy="378576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venir Next LT Pro" panose="020B0504020202020204" pitchFamily="34" charset="0"/>
              <a:buChar char="+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9079FD8C-6441-4214-93DC-E9E3BB4158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558800"/>
            <a:ext cx="4818063" cy="2779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8BDEDA7F-304A-4A6E-8DB7-B842B551B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9150" y="3503613"/>
            <a:ext cx="4818063" cy="26666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Date Placeholder 8">
            <a:extLst>
              <a:ext uri="{FF2B5EF4-FFF2-40B4-BE49-F238E27FC236}">
                <a16:creationId xmlns:a16="http://schemas.microsoft.com/office/drawing/2014/main" id="{786FFFB1-44AF-407C-A246-5AC9C17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8" name="Footer Placeholder 9">
            <a:extLst>
              <a:ext uri="{FF2B5EF4-FFF2-40B4-BE49-F238E27FC236}">
                <a16:creationId xmlns:a16="http://schemas.microsoft.com/office/drawing/2014/main" id="{556011BF-48D6-437C-A8D4-087E1EB7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59" name="Slide Number Placeholder 10">
            <a:extLst>
              <a:ext uri="{FF2B5EF4-FFF2-40B4-BE49-F238E27FC236}">
                <a16:creationId xmlns:a16="http://schemas.microsoft.com/office/drawing/2014/main" id="{975D7D2C-6BE7-4A0B-B546-9C9CE46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E111E959-AE2E-40A4-98AD-7D52A195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0908BA80-B05F-4958-9382-A0D94102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B7426F-B5A6-48C2-AA98-B1B4903DB48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6088CEA-297B-452F-B8C9-4FE4B30AD863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0A58A3D-F03E-45B2-B6F2-3B23998696A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4551D63-42D8-4E16-B803-BCDF887E3BA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32D482B-70A4-4367-9129-156A4E10BA2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03B5FA3-C7DC-40A8-903C-5CEB2D9F39F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18C48C9-D302-4DF3-9905-1C77DADBB06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D0B3BD-DDF6-4C74-88B5-F16A89D4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Top Left">
            <a:extLst>
              <a:ext uri="{FF2B5EF4-FFF2-40B4-BE49-F238E27FC236}">
                <a16:creationId xmlns:a16="http://schemas.microsoft.com/office/drawing/2014/main" id="{8087FF2B-AA37-46BB-98C5-51A0DBC1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EA10B1-B913-4692-AC3E-121374FD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B1778E-37F1-4D06-A0C1-E121F48AB54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F5AAFE-F598-42CC-8D85-36011CE9D14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3678A3-EBA1-461E-B7FE-B58776C95CD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8543F0A-65E2-4F14-975F-3AA8B5B17417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925965-04E0-4184-8AE3-0FFE4EF318F3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5961F-048D-4994-8055-83DE34C836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656CFD-98C0-4307-A549-3341C5CFFB7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66F049-1B70-4977-BDD1-C26AD9880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531" y="158840"/>
            <a:ext cx="4790032" cy="277946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9" name="Text Placeholder 97">
            <a:extLst>
              <a:ext uri="{FF2B5EF4-FFF2-40B4-BE49-F238E27FC236}">
                <a16:creationId xmlns:a16="http://schemas.microsoft.com/office/drawing/2014/main" id="{7018E2A7-B977-427A-AFCB-3A4836EB4D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947" y="168275"/>
            <a:ext cx="4790032" cy="263225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Picture Placeholder 86">
            <a:extLst>
              <a:ext uri="{FF2B5EF4-FFF2-40B4-BE49-F238E27FC236}">
                <a16:creationId xmlns:a16="http://schemas.microsoft.com/office/drawing/2014/main" id="{ED450ADD-E6EC-4121-B563-F50E064A49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741" y="2938306"/>
            <a:ext cx="11812017" cy="3915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1" name="Date Placeholder 8">
            <a:extLst>
              <a:ext uri="{FF2B5EF4-FFF2-40B4-BE49-F238E27FC236}">
                <a16:creationId xmlns:a16="http://schemas.microsoft.com/office/drawing/2014/main" id="{9DDE65E2-ADF9-4ECD-93DA-3242E5FF340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92" name="Footer Placeholder 9">
            <a:extLst>
              <a:ext uri="{FF2B5EF4-FFF2-40B4-BE49-F238E27FC236}">
                <a16:creationId xmlns:a16="http://schemas.microsoft.com/office/drawing/2014/main" id="{5B7FAD18-E3EE-4498-AEAC-7217CE6DA7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93" name="Slide Number Placeholder 10">
            <a:extLst>
              <a:ext uri="{FF2B5EF4-FFF2-40B4-BE49-F238E27FC236}">
                <a16:creationId xmlns:a16="http://schemas.microsoft.com/office/drawing/2014/main" id="{5894C940-55FC-4B08-99A8-DD2254FABC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Bottom Right">
            <a:extLst>
              <a:ext uri="{FF2B5EF4-FFF2-40B4-BE49-F238E27FC236}">
                <a16:creationId xmlns:a16="http://schemas.microsoft.com/office/drawing/2014/main" id="{B023FEDE-FD35-413E-A6E6-2F36BD0D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3" name="Graphic 157">
              <a:extLst>
                <a:ext uri="{FF2B5EF4-FFF2-40B4-BE49-F238E27FC236}">
                  <a16:creationId xmlns:a16="http://schemas.microsoft.com/office/drawing/2014/main" id="{F296456E-2618-4FC5-BBF1-98139316B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BF8EDC0-C078-4225-BC74-92C170331E3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11E24B-6171-4BA5-9124-771EEDEA4B01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6B79974-93CA-440A-90D6-341091F806E7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593E8A-F480-4181-9BFA-78603CBA776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032549-12BB-4057-B2CF-E2C2F6B5ABE5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3798276-B98D-42F7-AF59-B30CDDB4C98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548A05F-8BF4-489F-9169-CDD749ADB38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87E2E0-CC03-4A51-9ADC-3A8F0F814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" name="Top left">
            <a:extLst>
              <a:ext uri="{FF2B5EF4-FFF2-40B4-BE49-F238E27FC236}">
                <a16:creationId xmlns:a16="http://schemas.microsoft.com/office/drawing/2014/main" id="{F971CDD8-150B-43CA-B0B4-453E99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3FB31C0-83A2-4CA9-9E10-759376BB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D3F4D-9E8E-4CDB-8839-1190B87F504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05B4CB-A75C-4E77-9C9C-E8505441548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6F2C58A-0001-4403-961A-8D72894A87EB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666267-BD43-43DF-B0BB-96735BF82B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B6C40E-1E26-456A-98BF-FD02DE25BBBF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DD0F3-80C9-4BAD-BE68-DF9B78B367F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374254-F113-4FB1-A938-2CBE5B37558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C91688C-CA2F-423F-87BC-5CF5F4A66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31554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endParaRPr lang="en-US" sz="5400" dirty="0">
              <a:cs typeface="Posterama" panose="020B0504020200020000" pitchFamily="34" charset="0"/>
            </a:endParaRPr>
          </a:p>
        </p:txBody>
      </p:sp>
      <p:grpSp>
        <p:nvGrpSpPr>
          <p:cNvPr id="28" name="Cross">
            <a:extLst>
              <a:ext uri="{FF2B5EF4-FFF2-40B4-BE49-F238E27FC236}">
                <a16:creationId xmlns:a16="http://schemas.microsoft.com/office/drawing/2014/main" id="{DE90EA9D-D33A-4461-8A51-988087AE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48013" y="3330979"/>
            <a:ext cx="118872" cy="118872"/>
            <a:chOff x="1175347" y="3733800"/>
            <a:chExt cx="118872" cy="11887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9486-F5DF-4CAA-A71E-2861F2CBECF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858657-F484-4466-8AFB-7FAD2E65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8D12C8B-CC26-42CF-A68C-CF06CCA79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825" y="4075113"/>
            <a:ext cx="5581650" cy="205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3C5E9AD-97DA-438E-9830-992F9CA58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2018" y="920426"/>
            <a:ext cx="2478719" cy="4957437"/>
          </a:xfrm>
          <a:custGeom>
            <a:avLst/>
            <a:gdLst>
              <a:gd name="connsiteX0" fmla="*/ 2478719 w 2478719"/>
              <a:gd name="connsiteY0" fmla="*/ 0 h 4957437"/>
              <a:gd name="connsiteX1" fmla="*/ 2478719 w 2478719"/>
              <a:gd name="connsiteY1" fmla="*/ 4957437 h 4957437"/>
              <a:gd name="connsiteX2" fmla="*/ 0 w 2478719"/>
              <a:gd name="connsiteY2" fmla="*/ 2478719 h 4957437"/>
              <a:gd name="connsiteX3" fmla="*/ 2478719 w 2478719"/>
              <a:gd name="connsiteY3" fmla="*/ 0 h 49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719" h="4957437">
                <a:moveTo>
                  <a:pt x="2478719" y="0"/>
                </a:moveTo>
                <a:lnTo>
                  <a:pt x="2478719" y="4957437"/>
                </a:lnTo>
                <a:cubicBezTo>
                  <a:pt x="1109777" y="4957437"/>
                  <a:pt x="0" y="3847661"/>
                  <a:pt x="0" y="2478719"/>
                </a:cubicBezTo>
                <a:cubicBezTo>
                  <a:pt x="0" y="1109777"/>
                  <a:pt x="1109777" y="0"/>
                  <a:pt x="247871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9CDCB5D-3CB9-4A05-9109-F46C1FEB0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44935" y="920815"/>
            <a:ext cx="2410165" cy="2410165"/>
          </a:xfrm>
          <a:custGeom>
            <a:avLst/>
            <a:gdLst>
              <a:gd name="connsiteX0" fmla="*/ 0 w 2410165"/>
              <a:gd name="connsiteY0" fmla="*/ 0 h 2410165"/>
              <a:gd name="connsiteX1" fmla="*/ 2410165 w 2410165"/>
              <a:gd name="connsiteY1" fmla="*/ 2410165 h 2410165"/>
              <a:gd name="connsiteX2" fmla="*/ 0 w 2410165"/>
              <a:gd name="connsiteY2" fmla="*/ 2410165 h 241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10165">
                <a:moveTo>
                  <a:pt x="0" y="0"/>
                </a:moveTo>
                <a:cubicBezTo>
                  <a:pt x="1331082" y="0"/>
                  <a:pt x="2410165" y="1079083"/>
                  <a:pt x="2410165" y="2410165"/>
                </a:cubicBezTo>
                <a:lnTo>
                  <a:pt x="0" y="2410165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1949CC4-76B8-4D86-AF8E-6201557DC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4934" y="3471379"/>
            <a:ext cx="2410165" cy="2406483"/>
          </a:xfrm>
          <a:custGeom>
            <a:avLst/>
            <a:gdLst>
              <a:gd name="connsiteX0" fmla="*/ 0 w 2410165"/>
              <a:gd name="connsiteY0" fmla="*/ 0 h 2406483"/>
              <a:gd name="connsiteX1" fmla="*/ 2410165 w 2410165"/>
              <a:gd name="connsiteY1" fmla="*/ 0 h 2406483"/>
              <a:gd name="connsiteX2" fmla="*/ 0 w 2410165"/>
              <a:gd name="connsiteY2" fmla="*/ 2406483 h 240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06483">
                <a:moveTo>
                  <a:pt x="0" y="0"/>
                </a:moveTo>
                <a:lnTo>
                  <a:pt x="2410165" y="0"/>
                </a:lnTo>
                <a:cubicBezTo>
                  <a:pt x="2410165" y="1329048"/>
                  <a:pt x="1331082" y="2406483"/>
                  <a:pt x="0" y="2406483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225C57A-6BA3-4E88-81DB-F98A7E8F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9A67F-2D88-49BB-87D0-5430BD24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F5534F84-ABA8-471C-A8B7-F32A0AD1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120E573-F17E-4067-ACC7-2CFE0E36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9A04E4-A99F-444D-8C94-C8345135FEB6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5C62E1-A6EA-45F5-98E7-AFC16D32A1E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9BBA52-97E5-462E-89FE-054F9420E2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548F12-A85E-4D96-A275-D42CC29DE2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A48A8C-0AD8-4EE1-ABFC-3BC7281B341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288D21-2CC5-4CD1-A620-1F777FCFB12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40365-E048-4BD5-B813-8F22247869EE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F5D6640-231E-4BB4-AE0F-70176A3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2B5DBC70-6B80-4634-BE74-063E4A25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F2F0A0F-98AB-4BFF-A7D6-2AD57BBE6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D4C8780-103D-4273-8C53-67974B2A94D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D6E1B3-1715-4109-8CB1-9105B0BFA99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8820D0E-8FC9-4216-A6BF-2299C5AF7C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F0D6914-EF36-446C-9B37-B29925ED144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FAE074B-38DD-4BDA-A83B-AC2A1E8D166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8DE4EEA-58F1-46B6-B27D-4542CA39C04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436828B-D2E1-4D62-AAF4-796CB97FF89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5C3206-220B-4FE2-A199-6D4F2D7CE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B26AF064-D340-46EA-9C15-A6CB4E3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03F75FA5-935D-4AF9-B1EF-2F4DAAE5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1F9F335-851C-42ED-B5C1-9FABCA1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30C721-3559-4CDE-B4AF-4F7C98229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2343150"/>
            <a:ext cx="9324975" cy="3552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B68C4F3-DA58-488E-A1B9-C574806E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14282E-9BBD-4DB8-9BEF-3B2029C4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227016-75FE-458D-8526-2BC0F632527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D36287-4581-4AB3-AD73-BB1788B529C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687500-D055-420B-BA89-C2497BEC9CE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1ED86A-A615-457B-B605-DDEFA04887A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B08EFF-6109-4E38-8AE0-C0DC57673936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2AAAC3-A562-4FFF-9C3D-2A15BB0C8217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532044-D738-480C-BFDC-BA047A4549F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E6D5A92-6D6E-4B53-BA01-E1231CF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933458C1-788D-4D50-BC21-6447B0730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D41BA5F-BA2A-4386-A7B4-FB811DF5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FDE3885-EA9A-4FF9-84BD-B43D6D1ED4D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ECB0097-BB98-4FEC-A705-D82D6A97CA25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E6CFFF-B349-4360-92E1-0451760008D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22594E-9B08-4B25-8789-304CA2FC58A4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707CB4-8E5B-40D8-A59A-38A6B3619F2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A45863-5560-4ACD-ACE3-94776845B13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D8510C7-0AAE-424E-8D10-9E3FC0DB98F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78C71-D0E4-4A5E-B6DB-3065CB6A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EC9294D-6492-44C5-AE14-74B5D86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0E08DE30-AEBD-48F0-A130-0753399D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71415C84-324E-4C0D-B691-C384E436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6618-F041-427E-AE99-91D2386AE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0550" y="2055813"/>
            <a:ext cx="8662988" cy="330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Top left">
            <a:extLst>
              <a:ext uri="{FF2B5EF4-FFF2-40B4-BE49-F238E27FC236}">
                <a16:creationId xmlns:a16="http://schemas.microsoft.com/office/drawing/2014/main" id="{E7C1007A-38A4-44A0-BF98-887471DFF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C8DFC3-A77D-4047-89B1-5A9587DD9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7B319-DB4D-49DE-8B1B-D2F94F892C8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B6224A-9986-4980-9954-62E88B4E23A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F0DA6F-4771-4DAA-B032-F2F1CD6D7FFF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26A14-FAD5-41CA-8B7E-B4938DC64FB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248F0-8D25-4CDF-814F-87863C8D4959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E247D0-EA10-4307-A6D9-DC65CD33622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6F0BC8-01B3-4EA5-8D3C-D08A7083C40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3C4C6F91-040E-49E0-B048-C983B556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5F735938-366A-4689-940D-6AC867D1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2D0C32-CA40-4D76-A0AE-355F4EDE9E4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4AA2F5B-1059-4660-A88B-0138D3DEA11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BAAE2E-B09E-47A6-88B0-3B386570963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0123DD0-D648-4002-B4DD-748944CF16C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FFF952-E585-449F-8014-AF83F5F6BF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910C5D-897F-48B1-BECF-735BDC46365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8633913-4C49-4FE2-A15B-78DE0FD2685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958AAF-ED1A-47A9-A07D-09465AF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FA2F33D7-521D-4F09-A571-EC79B9DD0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962" y="588461"/>
            <a:ext cx="12194962" cy="57246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4AEF9-63A1-44CB-BD42-5FDC2C57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4263" y="1506070"/>
            <a:ext cx="4456111" cy="313540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C6D6C0E-14CB-497A-A6C2-E067A88FA5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4263" y="4778001"/>
            <a:ext cx="4430712" cy="97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subtitle</a:t>
            </a:r>
          </a:p>
        </p:txBody>
      </p:sp>
      <p:sp>
        <p:nvSpPr>
          <p:cNvPr id="47" name="Date Placeholder 8">
            <a:extLst>
              <a:ext uri="{FF2B5EF4-FFF2-40B4-BE49-F238E27FC236}">
                <a16:creationId xmlns:a16="http://schemas.microsoft.com/office/drawing/2014/main" id="{57880508-D524-4D72-B2D9-3EABCCBA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8" name="Footer Placeholder 9">
            <a:extLst>
              <a:ext uri="{FF2B5EF4-FFF2-40B4-BE49-F238E27FC236}">
                <a16:creationId xmlns:a16="http://schemas.microsoft.com/office/drawing/2014/main" id="{FC67283E-EA51-43E9-A8CE-4D01EABC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49" name="Slide Number Placeholder 10">
            <a:extLst>
              <a:ext uri="{FF2B5EF4-FFF2-40B4-BE49-F238E27FC236}">
                <a16:creationId xmlns:a16="http://schemas.microsoft.com/office/drawing/2014/main" id="{5008A3F2-2B1F-4E12-8D14-128006A2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B353E9E-6F4F-441B-886F-D53691BE1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750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7" name="Picture Placeholder 23">
            <a:extLst>
              <a:ext uri="{FF2B5EF4-FFF2-40B4-BE49-F238E27FC236}">
                <a16:creationId xmlns:a16="http://schemas.microsoft.com/office/drawing/2014/main" id="{B5B9D2EE-DC4C-4740-AF09-5C6650016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1626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8" name="Picture Placeholder 23">
            <a:extLst>
              <a:ext uri="{FF2B5EF4-FFF2-40B4-BE49-F238E27FC236}">
                <a16:creationId xmlns:a16="http://schemas.microsoft.com/office/drawing/2014/main" id="{B81132E6-0A29-47B6-9E41-947D61422D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260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4C0E80EA-58EE-412B-A4AE-3EFE6BB25C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7247" y="1376793"/>
            <a:ext cx="2075688" cy="2073275"/>
          </a:xfrm>
          <a:prstGeom prst="round2Diag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698EF02E-6CA2-4CA6-9212-FFB45FA9A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5EB16E-0C22-49FD-A9C9-C4F0599D6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172559-F798-4A8A-9698-620049B5E1E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F78E13-7F65-4E92-9600-C7EB240AAFB8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D42D9C-D474-4039-AED0-7E1055E2B8D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9CCFDE-F5F0-4883-8851-0FDCF34A1E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195171-BFB5-4F1E-A417-55F80F5148A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8D4B3A-91E6-4C2F-9123-094E5718BFCE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25D776-3B6A-4BAA-B4F0-0944C0EABAEF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D45C93FD-55BA-4F2D-90F8-6DD51738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8B36122-15B8-4C6F-906C-77A513D37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0C0A59-1449-4599-8828-44025BFECBE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C52D9E-28AD-486F-B7C4-F04A7C480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09F516-4614-4EFB-BCB1-15AA5C678F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F02F4A-40B8-4D3C-B6B1-90E7B65255E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DCF159-602C-402C-A70E-34753F59D0F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EB71FB2-F1B2-4117-BA16-95D8C9AC3E5E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2E9C5BE-5CF5-4EB1-8D41-FA7AA2DAE4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625B7A-8E4D-40D0-A98E-7A64991B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9C0337-ABAF-49EC-BD34-55A05AD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595B4059-AC5C-40F9-903D-D05AF8A7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9E19627B-F45E-41E4-8387-B5D665D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AA8C8B6-7507-4A7B-A983-5D1FC6DB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F679943-2591-4C3C-A9D6-F8AD1E41DE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325" y="366989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5EFF3AD0-ADD5-4CCC-A7B8-6E6DF274CC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325" y="3952612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F84D2534-80B7-4C76-8CC7-C155F49230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1626" y="3663772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074FF2A5-4FD0-475E-B34F-956208C2C7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1626" y="3946490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D39B066F-DC64-4779-B6D2-EB90B13743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260" y="3673396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A7A64C29-8FC5-4291-9F73-B5D6A4E22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260" y="395611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4013DD3C-DA77-4D01-9929-C5A92618B3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7247" y="3673396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2000" b="0" kern="1200" spc="2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7B511BF1-3697-426A-B69F-372C0D423D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57247" y="3956114"/>
            <a:ext cx="2075688" cy="27432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048545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2FFEA91A-0EFC-48F7-B7D5-80A0E1B7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6EB67A-55A4-4D1D-925D-7970028D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E55AEF-DB73-4710-9416-FEB3FD97C15C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2908CE-9399-4B3D-AA3B-9C535EF8B4A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39D73A-BE27-4C16-844B-7258A8A1117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76B215-E0A3-46C3-9D5F-9365987E538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EC2A41-C8B0-4DAF-963A-25A1129447C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7290A1-550E-4C14-9692-08A32E70131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C1450BD-4122-4D86-ABD1-F26F1194C6E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BE4E36A0-93C4-40C8-8EEF-C463BBC7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CCF8ACD-1787-41D1-B29E-E10FAE033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22B3C7-2A88-4657-8DEC-962E52F43F11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36A0C0-7D0D-4D1D-9316-224CF1A823A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8D15477-C8B6-4ADB-BD54-698A9B5915E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4C13F-5758-4BE4-9925-C6E35301C4B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A29BFA-3801-4847-A1E1-87A32423B4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C42F85-0FBE-48C0-A629-8BC17C93C2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E443C38-4EE5-4E5F-ADF6-66502151DB3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54DE6C-441A-4CEF-B2BF-E2755FD9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E5B71B3-BF16-460A-B638-D1A60433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9571135A-2E5D-477D-B14A-2B9AA45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3453AD8-C108-4346-9519-C496F8B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BB5DBC4-2BAD-41DC-AFCC-11E01A8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A857-1402-4ABB-A7CC-946770499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350" y="501650"/>
            <a:ext cx="10909300" cy="4349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722" r:id="rId8"/>
    <p:sldLayoutId id="2147483693" r:id="rId9"/>
    <p:sldLayoutId id="2147483694" r:id="rId10"/>
    <p:sldLayoutId id="2147483695" r:id="rId11"/>
    <p:sldLayoutId id="2147483720" r:id="rId12"/>
    <p:sldLayoutId id="2147483721" r:id="rId1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eda%20with%20sql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eda%20with%20pandas%20and%20matplotlib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interactive%20visualizations%20using%20folium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interactive%20dashboard%20using%20dash.p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mruhaAhmed/IBM-Applied-Data-Science-Capstone-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predictive%20analysis(classification)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mruhaAhmed/IBM-Applied-Data-Science-Capstone-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mruhaAhmed/IBM-Applied-Data-Science-Capstone-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mruhaAhmed/IBM-Applied-Data-Science-Capstone-" TargetMode="Externa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mruhaAhmed/IBM-Applied-Data-Science-Capstone-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mruhaAhmed/IBM-Applied-Data-Science-Capstone-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mruhaAhmed/IBM-Applied-Data-Science-Capstone-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mruhaAhmed/IBM-Applied-Data-Science-Capstone-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ruhaAhmed/IBM-Applied-Data-Science-Capstone-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mruhaAhmed/IBM-Applied-Data-Science-Capstone-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ruhaAhmed/IBM-Applied-Data-Science-Capstone-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mruhaAhmed/IBM-Applied-Data-Science-Capstone-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ruhaAhmed/IBM-Applied-Data-Science-Capstone-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mruhaAhmed/IBM-Applied-Data-Science-Capstone-/blob/main/data%20collection%20using%20web%20scraping.ipynb" TargetMode="External"/><Relationship Id="rId4" Type="http://schemas.openxmlformats.org/officeDocument/2006/relationships/hyperlink" Target="https://github.com/AmruhaAhmed/IBM-Applied-Data-Science-Capstone-/blob/main/data%20collection%20using%20api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ruhaAhmed/IBM-Applied-Data-Science-Capstone-/blob/main/data%20wrangl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uhaAhmed/IBM-Applied-Data-Science-Capstone-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983E0-FEBB-4B45-B00C-917965EBE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265" y="560164"/>
            <a:ext cx="6394882" cy="2236514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5400" b="1" dirty="0">
                <a:cs typeface="Posterama"/>
              </a:rPr>
              <a:t>Applied Data Science Capstone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DB9D88-9963-482B-B907-C09FB61E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4683" y="561463"/>
            <a:ext cx="2879532" cy="1059550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2800" dirty="0"/>
              <a:t> Done By:</a:t>
            </a:r>
            <a:endParaRPr lang="en-US" dirty="0"/>
          </a:p>
          <a:p>
            <a:r>
              <a:rPr lang="en-US" sz="2800" dirty="0" err="1"/>
              <a:t>Amruha</a:t>
            </a:r>
            <a:r>
              <a:rPr lang="en-US" sz="2800" dirty="0"/>
              <a:t> Ahmed</a:t>
            </a:r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DBA954-E361-FDAE-8CDF-1D13020FF8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4357" b="24357"/>
          <a:stretch/>
        </p:blipFill>
        <p:spPr>
          <a:xfrm>
            <a:off x="2889" y="3006152"/>
            <a:ext cx="12196349" cy="4169542"/>
          </a:xfr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00357B48-722F-41C2-1F0B-6691F417BDED}"/>
              </a:ext>
            </a:extLst>
          </p:cNvPr>
          <p:cNvSpPr txBox="1">
            <a:spLocks/>
          </p:cNvSpPr>
          <p:nvPr/>
        </p:nvSpPr>
        <p:spPr>
          <a:xfrm>
            <a:off x="8800775" y="1964325"/>
            <a:ext cx="3084686" cy="136239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</a:t>
            </a:r>
            <a:r>
              <a:rPr lang="en-US" sz="1600" b="1" dirty="0"/>
              <a:t>GitHub Link: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  <a:hlinkClick r:id="rId3"/>
              </a:rPr>
              <a:t>https://github.com/AmruhaAhmed/IBM-Applied-Data-Science-Capstone-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0343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EDA with SQL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>
                <a:cs typeface="Posterama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https://github.com/AmruhaAhmed/IBM-Applied-Data-Science-Capstone-/blob/main/eda%20with%20sql.ipynb</a:t>
            </a:r>
            <a:endParaRPr lang="en-US" sz="200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1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584" y="619649"/>
            <a:ext cx="5581561" cy="86941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3.3.1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935" y="2133578"/>
            <a:ext cx="11040910" cy="3432088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Exploratory Data Analysis of the dataset using SQL involved the following tasks 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Installing SQL alchemy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Connecting to a database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Displaying the names of the unique launch sites  in the space mission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Displaying 5 records where launch sites begin with the string 'CCA' 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Displaying the total payload mass carried by boosters launched by NASA (CRS)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Displaying average payload mass carried by booster version F9 v1.1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Listing  the date when the first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succesful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landing outcome in ground pad was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acheived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5B2AD406-77B7-56F1-F5A7-86364DEC2B49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1624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24" y="567458"/>
            <a:ext cx="8191150" cy="86941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3.3.1 EDA with SQL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798" y="1789113"/>
            <a:ext cx="11040910" cy="3275512"/>
          </a:xfrm>
        </p:spPr>
        <p:txBody>
          <a:bodyPr lIns="91440" tIns="45720" rIns="91440" bIns="45720" anchor="t"/>
          <a:lstStyle/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Listing the names of the boosters which have success in drone ship and have payload mass greater than 4000 but less than 6000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Listing the total number of successful and failure mission outcomes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Listing the  names of the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booster_versions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which have carried the maximum payload mass.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Avenir Next LT Pro"/>
              </a:rPr>
              <a:t>Listing  the records which will display the month names, failure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landing_outcomes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in drone ship ,booster versions,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launch_site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for the months in year 2015.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Ranking the count of landing outcomes (such as Failure (drone ship) or Success (ground pad)) between the date 2010-06-04 and 2017-03-20, in descending order.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9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EDA with Pandas and Matplotlib + Feature Engineering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>
                <a:cs typeface="Posterama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https://github.com/AmruhaAhmed/IBM-Applied-Data-Science-Capstone-/blob/main/eda%20with%20pandas%20and%20matplotlib.ipynb</a:t>
            </a:r>
            <a:endParaRPr lang="en-US" sz="2000" dirty="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91" y="500376"/>
            <a:ext cx="9266300" cy="86941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3.3.2 EDA with Pandas and Matplotlib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935" y="1619182"/>
            <a:ext cx="11040910" cy="5240840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Exploratory Data Analysis of the dataset using Pandas and Matplotlib libraries in Python involved the following tasks 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Visualize the relationship between Flight Number and Launch Site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 Visualize the relationship between Payload Mass and Launch Site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Visualize the relationship between success rate of each orbit type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Visualize the relationship between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FlightNumber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and Orbit type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Visualize the relationship between Payload Mass and Orbit type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Visualize the launch success yearly trend</a:t>
            </a:r>
          </a:p>
          <a:p>
            <a:br>
              <a:rPr lang="en-US" dirty="0"/>
            </a:br>
            <a:endParaRPr lang="en-US"/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9ED09EA4-1B0E-4FED-3038-428DAEF2BA08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24587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67" y="253846"/>
            <a:ext cx="9266300" cy="1464405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3.3.2 Feature Engineering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112" y="2576287"/>
            <a:ext cx="11040910" cy="2109794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Feature Enginering of the dataset using Python involved the following tasks :</a:t>
            </a:r>
            <a:endParaRPr lang="en-US" sz="180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Create dummy variables to categorical columns of Orbits, Launch Site, Landing Pad, Serial using One Hot Encoding</a:t>
            </a:r>
            <a:endParaRPr lang="en-US" sz="180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Cast all numeric columns to `float64`</a:t>
            </a:r>
          </a:p>
          <a:p>
            <a:endParaRPr lang="en-US" sz="1100" b="1" dirty="0">
              <a:solidFill>
                <a:srgbClr val="6796E6"/>
              </a:solidFill>
              <a:latin typeface="Consolas"/>
            </a:endParaRPr>
          </a:p>
          <a:p>
            <a:endParaRPr lang="en-US" sz="1100" b="1" dirty="0">
              <a:solidFill>
                <a:srgbClr val="6796E6"/>
              </a:solidFill>
              <a:latin typeface="Consolas"/>
            </a:endParaRPr>
          </a:p>
          <a:p>
            <a:br>
              <a:rPr lang="en-US" dirty="0"/>
            </a:br>
            <a:endParaRPr lang="en-US"/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9B8FB901-F08A-18F4-F1D5-47BF1231A068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60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Interactive Visualizations with Folium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 dirty="0">
                <a:cs typeface="Posterama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https://github.com/AmruhaAhmed/IBM-Applied-Data-Science-Capstone-/blob/main/interactive%20visualizations%20using%20folium.ipynb</a:t>
            </a:r>
            <a:endParaRPr lang="en-US" sz="200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67" y="702695"/>
            <a:ext cx="9266300" cy="1464405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3.4.1 Interactive Visualizations with Folium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112" y="2294452"/>
            <a:ext cx="11040910" cy="3696423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Interactive Launch Sites Locations Analysis with Folium is done through the following tasks: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create a folium `Map` object,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Create and add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folium.Circle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and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folium.Marker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for each launch site on the site map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Create a new column in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spacex_df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dataframe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called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marker_color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to store the marker colors based on the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class`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value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Mark the success/failed launches for each site on the map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For each launch result in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spacex_df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data frame, add a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folium.Marker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 to `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marker_cluster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`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Calculate the distances between a launch site to its proximities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b="1" dirty="0">
              <a:solidFill>
                <a:schemeClr val="tx1"/>
              </a:solidFill>
              <a:latin typeface="Avenir Next LT Pro"/>
            </a:endParaRPr>
          </a:p>
          <a:p>
            <a:endParaRPr lang="en-US" sz="1800" b="1" dirty="0">
              <a:solidFill>
                <a:schemeClr val="tx1"/>
              </a:solidFill>
              <a:latin typeface="Avenir Next LT Pro"/>
            </a:endParaRPr>
          </a:p>
          <a:p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B4C254CB-CE75-84F7-94B5-535E3800A2A0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7428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Interactive Dashboard with Dash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 dirty="0">
                <a:cs typeface="Posterama"/>
                <a:hlinkClick r:id="rId4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https://github.com/AmruhaAhmed/IBM-Applied-Data-Science-Capstone-/blob/main/interactive%20dashboard%20using%20dash.py</a:t>
            </a:r>
            <a:endParaRPr lang="en-US" sz="200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082" y="963654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3.4.2 Interactive Dashboard with Dash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427" y="2284013"/>
            <a:ext cx="11040910" cy="3174506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The following steps were involved to create an interactive dashboard using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Dash: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Reading the airline data into pandas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dataframe</a:t>
            </a:r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a dash application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an app layout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Adding a dropdown list to enable Launch Site selection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Adding  a callback function for `site-dropdown` as input, `success-pie-chart` as output. And a function decorator to specify function input and output</a:t>
            </a:r>
          </a:p>
          <a:p>
            <a:endParaRPr lang="en-US" sz="1100" dirty="0">
              <a:solidFill>
                <a:srgbClr val="7CA668"/>
              </a:solidFill>
              <a:latin typeface="Consolas"/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br>
              <a:rPr lang="en-US" dirty="0"/>
            </a:br>
            <a:endParaRPr lang="en-US"/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8BD20666-4711-93E9-66F4-8B6F2F38B5D0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8523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 lIns="91440" tIns="45720" rIns="91440" bIns="45720" anchor="t"/>
          <a:lstStyle/>
          <a:p>
            <a:r>
              <a:rPr lang="en-US" dirty="0"/>
              <a:t>Outline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5452" y="2384474"/>
            <a:ext cx="5608088" cy="3785763"/>
          </a:xfrm>
        </p:spPr>
        <p:txBody>
          <a:bodyPr lIns="91440" tIns="45720" rIns="91440" bIns="45720" anchor="t"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 dirty="0"/>
              <a:t>Discussion 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55C8AD2F-5B7B-44EB-AEC6-DB915E954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AD2237AA-7A0E-46FE-8C56-65082235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189D45D-DFA3-4998-98D1-5D9637BDA9C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2B0C16-9511-474C-B3A2-401F66A74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474A2B-3E8D-40C0-98CA-6697FC0EA993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7AE6964-2C05-4058-A591-1EF146A33B6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574087-63C5-4183-82FA-AC9A54AA793B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162D94-709E-4257-90A5-A01CF9FCBA0A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7825EA-21C0-423A-A0C9-9B747B200F06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D04C10-BC2D-45BD-BB64-35E600DD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C7502E-BF94-EA02-F10A-C958D4C5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999" y="214313"/>
            <a:ext cx="3933825" cy="6429375"/>
          </a:xfrm>
          <a:prstGeom prst="rect">
            <a:avLst/>
          </a:prstGeom>
        </p:spPr>
      </p:pic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1EAE855-5541-1344-D957-1D0A5E8F2741}"/>
              </a:ext>
            </a:extLst>
          </p:cNvPr>
          <p:cNvSpPr>
            <a:spLocks noGrp="1"/>
          </p:cNvSpPr>
          <p:nvPr/>
        </p:nvSpPr>
        <p:spPr>
          <a:xfrm>
            <a:off x="1080247" y="5986556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4216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1600104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3.4.2 Interactive Dashboard with Dash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427" y="2242260"/>
            <a:ext cx="11040910" cy="3216259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Adding a pie chart to show the total successful launches count for all sites. If a specific launch site was selected, showing the Success vs. Failed counts for the site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Adding a slider to select payload range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Adding a callback function for `site-dropdown` and `payload-slider` as inputs, `success-payload-scatter-chart` as output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Adding a scatter chart to show the correlation between payload and launch success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Running the app</a:t>
            </a:r>
            <a:endParaRPr lang="en-US" sz="1800" dirty="0">
              <a:solidFill>
                <a:srgbClr val="000000"/>
              </a:solidFill>
            </a:endParaRPr>
          </a:p>
          <a:p>
            <a:br>
              <a:rPr lang="en-US" dirty="0"/>
            </a:br>
            <a:endParaRPr lang="en-US"/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8E144762-8B05-C749-8A01-FE0441DD3D82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0123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Predictive Analysis using Classification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 dirty="0">
                <a:cs typeface="Posterama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https://github.com/AmruhaAhmed/IBM-Applied-Data-Science-Capstone-/blob/main/predictive%20analysis(classification).ipynb</a:t>
            </a:r>
            <a:endParaRPr lang="en-US" sz="200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1600104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3.5 Predictive Analysis using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427" y="2242260"/>
            <a:ext cx="11040910" cy="3821683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 order to create a machine learning pipeline to predict if the first stage will land, the following steps are used:</a:t>
            </a:r>
            <a:endParaRPr lang="en-US"/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Loading the </a:t>
            </a:r>
            <a:r>
              <a:rPr lang="en-US" sz="1800" err="1">
                <a:solidFill>
                  <a:schemeClr val="tx1"/>
                </a:solidFill>
              </a:rPr>
              <a:t>dataframe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a NumPy array from the column Class(target column)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Standardizing the data in independent columns 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Using the function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train_test_split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to split the data X and Y into training and test data and the test size=20 % and training size=80% of the total data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 a logistic regression object then create a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GridSearchCV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object cross validation = 10. Fitting the object to find the best parameters from the dictionary parameters</a:t>
            </a:r>
            <a:endParaRPr lang="en-US" sz="180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3933A66A-E70A-B43F-7A4B-A7D8ECE359F4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9287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1600104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3.5 Predictive Analysis using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427" y="2242260"/>
            <a:ext cx="11040910" cy="3216259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504020202020204" pitchFamily="34" charset="0"/>
              <a:buChar char="•"/>
            </a:pPr>
            <a:br>
              <a:rPr lang="en-US" sz="1800" dirty="0">
                <a:latin typeface="Avenir Next LT Pro"/>
              </a:rPr>
            </a:br>
            <a:r>
              <a:rPr lang="en-US" sz="1800" dirty="0">
                <a:solidFill>
                  <a:srgbClr val="201449"/>
                </a:solidFill>
                <a:latin typeface="Avenir Next LT Pro"/>
              </a:rPr>
              <a:t>Creating a support vector machine object then create a </a:t>
            </a:r>
            <a:r>
              <a:rPr lang="en-US" sz="1800" dirty="0" err="1">
                <a:solidFill>
                  <a:srgbClr val="201449"/>
                </a:solidFill>
                <a:latin typeface="Avenir Next LT Pro"/>
              </a:rPr>
              <a:t>GridSearchCV</a:t>
            </a:r>
            <a:r>
              <a:rPr lang="en-US" sz="1800" dirty="0">
                <a:solidFill>
                  <a:srgbClr val="201449"/>
                </a:solidFill>
                <a:latin typeface="Avenir Next LT Pro"/>
              </a:rPr>
              <a:t> object with cross validation = 10. Fitting the object to find the best parameters from the dictionary parameters.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a decision tree classifier object then create a 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GridSearchCV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 object with cross validation = 10. Fitting the object to find the best parameters from the dictionary parameters.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Creating a k nearest neighbors object then create a 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GridSearchCV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 object  with cv = 10. Fitting the object to find the best parameters from the dictionary parameters.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Making confusion matrix and evaluating the models  using accuracy, precision, recall and f1 score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rgbClr val="201449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C2236F4B-C579-7D60-E8D5-5DDDA7B7B273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0153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9ACA87-40B7-4FF5-A212-F08614F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5" y="345959"/>
            <a:ext cx="9988166" cy="1495403"/>
          </a:xfrm>
        </p:spPr>
        <p:txBody>
          <a:bodyPr lIns="91440" tIns="45720" rIns="91440" bIns="45720" anchor="ctr"/>
          <a:lstStyle/>
          <a:p>
            <a:r>
              <a:rPr lang="en-US" dirty="0">
                <a:cs typeface="Posterama"/>
              </a:rPr>
              <a:t>4.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30637-75DC-4300-B8E2-DEE30288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6" name="Content Placeholder 3" descr="Timeline Placeholder ">
            <a:extLst>
              <a:ext uri="{FF2B5EF4-FFF2-40B4-BE49-F238E27FC236}">
                <a16:creationId xmlns:a16="http://schemas.microsoft.com/office/drawing/2014/main" id="{456C4F59-0278-4F82-A986-76CCCF1B32C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37770428"/>
              </p:ext>
            </p:extLst>
          </p:nvPr>
        </p:nvGraphicFramePr>
        <p:xfrm>
          <a:off x="641350" y="2328361"/>
          <a:ext cx="11170258" cy="4026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91" name="TextBox 1390">
            <a:extLst>
              <a:ext uri="{FF2B5EF4-FFF2-40B4-BE49-F238E27FC236}">
                <a16:creationId xmlns:a16="http://schemas.microsoft.com/office/drawing/2014/main" id="{8D66F973-12C5-5A22-7BEA-6807096E2444}"/>
              </a:ext>
            </a:extLst>
          </p:cNvPr>
          <p:cNvSpPr txBox="1"/>
          <p:nvPr/>
        </p:nvSpPr>
        <p:spPr>
          <a:xfrm>
            <a:off x="686044" y="1554101"/>
            <a:ext cx="11032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results are categorized into 5 critical stages</a:t>
            </a:r>
          </a:p>
        </p:txBody>
      </p:sp>
      <p:sp>
        <p:nvSpPr>
          <p:cNvPr id="1581" name="Footer Placeholder 1580">
            <a:extLst>
              <a:ext uri="{FF2B5EF4-FFF2-40B4-BE49-F238E27FC236}">
                <a16:creationId xmlns:a16="http://schemas.microsoft.com/office/drawing/2014/main" id="{BE242FA4-AE99-3BD8-984A-40FF575A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https://github.com/AmruhaAhmed/IBM-Applied-Data-Science-Capstone-</a:t>
            </a:r>
          </a:p>
        </p:txBody>
      </p:sp>
    </p:spTree>
    <p:extLst>
      <p:ext uri="{BB962C8B-B14F-4D97-AF65-F5344CB8AC3E}">
        <p14:creationId xmlns:p14="http://schemas.microsoft.com/office/powerpoint/2010/main" val="19478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7" y="1365438"/>
            <a:ext cx="4694390" cy="96157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1:Display the names of the unique launch sites in the space mission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82210C-6C95-465B-F049-F7F52D72A65B}"/>
              </a:ext>
            </a:extLst>
          </p:cNvPr>
          <p:cNvSpPr txBox="1">
            <a:spLocks/>
          </p:cNvSpPr>
          <p:nvPr/>
        </p:nvSpPr>
        <p:spPr>
          <a:xfrm>
            <a:off x="6245636" y="1361263"/>
            <a:ext cx="4694390" cy="961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2:Display 5 records where launch sites begin with the string 'CCA'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D035-9D38-FB4E-9ACB-AAC4EEC2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22" y="2329646"/>
            <a:ext cx="2284434" cy="3691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E3C07-2BDC-DA07-4597-A4734CF4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13" y="2221740"/>
            <a:ext cx="1748946" cy="3698439"/>
          </a:xfrm>
          <a:prstGeom prst="rect">
            <a:avLst/>
          </a:prstGeom>
        </p:spPr>
      </p:pic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87153F2B-EAF7-5282-2F0F-062F46054E60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87661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7" y="1365438"/>
            <a:ext cx="4694390" cy="96157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3:</a:t>
            </a:r>
            <a:r>
              <a:rPr lang="en-US" sz="1800" dirty="0">
                <a:latin typeface="system-ui"/>
              </a:rPr>
              <a:t>Display the total payload mass carried by boosters launched by NASA (CRS)</a:t>
            </a:r>
            <a:endParaRPr lang="en-US" sz="1800"/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82210C-6C95-465B-F049-F7F52D72A65B}"/>
              </a:ext>
            </a:extLst>
          </p:cNvPr>
          <p:cNvSpPr txBox="1">
            <a:spLocks/>
          </p:cNvSpPr>
          <p:nvPr/>
        </p:nvSpPr>
        <p:spPr>
          <a:xfrm>
            <a:off x="6245636" y="1361263"/>
            <a:ext cx="4694390" cy="961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4:Display average payload mass carried by booster version F9 v1.1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85444-033B-0609-28B6-CDA9679B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3" y="3430565"/>
            <a:ext cx="4150943" cy="1343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C4FAF-F6B6-E758-BA22-4667BB28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19" y="3427631"/>
            <a:ext cx="4000239" cy="132841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955BD3-CC83-1B60-AE24-3955C5EA7492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4077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044" y="1605520"/>
            <a:ext cx="4694390" cy="96157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5:List the date when the first succesful landing outcome in ground pad was acheived.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82210C-6C95-465B-F049-F7F52D72A65B}"/>
              </a:ext>
            </a:extLst>
          </p:cNvPr>
          <p:cNvSpPr txBox="1">
            <a:spLocks/>
          </p:cNvSpPr>
          <p:nvPr/>
        </p:nvSpPr>
        <p:spPr>
          <a:xfrm>
            <a:off x="6245636" y="1361263"/>
            <a:ext cx="4694390" cy="961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6:List the names of the boosters which have success in drone ship and have payload mass greater than 4000 but less than 6000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C4FAF-F6B6-E758-BA22-4667BB28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9" y="3427631"/>
            <a:ext cx="4000239" cy="1328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1F4DD-5C12-83F9-D185-DB1BA42E5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73" y="2905908"/>
            <a:ext cx="3021121" cy="2048266"/>
          </a:xfrm>
          <a:prstGeom prst="rect">
            <a:avLst/>
          </a:prstGeom>
        </p:spPr>
      </p:pic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AF03DC9-7CE7-C845-D934-AEAE8AB7DBE8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2953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044" y="1605520"/>
            <a:ext cx="4694390" cy="96157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7: List the total number of successful and failure mission outcomes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82210C-6C95-465B-F049-F7F52D72A65B}"/>
              </a:ext>
            </a:extLst>
          </p:cNvPr>
          <p:cNvSpPr txBox="1">
            <a:spLocks/>
          </p:cNvSpPr>
          <p:nvPr/>
        </p:nvSpPr>
        <p:spPr>
          <a:xfrm>
            <a:off x="5525390" y="1361263"/>
            <a:ext cx="6343648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8:  List the names of the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booster_versions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which have carried the maximum payload mass. Use a subquery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8AE30-7FE0-5367-72B9-0E8ACB77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0" y="3309939"/>
            <a:ext cx="4466703" cy="257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846A7-1E94-6287-3275-87E438F6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29" y="2084996"/>
            <a:ext cx="1285875" cy="473392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EE5097-6F33-5950-5B28-E18381168176}"/>
              </a:ext>
            </a:extLst>
          </p:cNvPr>
          <p:cNvSpPr>
            <a:spLocks noGrp="1"/>
          </p:cNvSpPr>
          <p:nvPr/>
        </p:nvSpPr>
        <p:spPr>
          <a:xfrm>
            <a:off x="-580522" y="6290838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038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4.1 EDA with 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044" y="1605520"/>
            <a:ext cx="4694390" cy="96157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9: List the records which will display the month names, failure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landing_outcomes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in drone ship ,booster versions,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launch_site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for the months in year 2015</a:t>
            </a:r>
            <a:r>
              <a:rPr lang="en-US" dirty="0">
                <a:latin typeface="system-ui"/>
              </a:rPr>
              <a:t>.</a:t>
            </a:r>
            <a:endParaRPr lang="en-US" dirty="0"/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82210C-6C95-465B-F049-F7F52D72A65B}"/>
              </a:ext>
            </a:extLst>
          </p:cNvPr>
          <p:cNvSpPr txBox="1">
            <a:spLocks/>
          </p:cNvSpPr>
          <p:nvPr/>
        </p:nvSpPr>
        <p:spPr>
          <a:xfrm>
            <a:off x="5525390" y="1361263"/>
            <a:ext cx="6343648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10: Rank the count of landing outcomes (such as Failure (drone ship) or Success (ground pad)) between the date 2010-06-04 and 2017-03-20, in descending order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41D58-33FC-D41B-AE62-53B7B42C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8" y="3562742"/>
            <a:ext cx="514350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066E-0379-1ABE-81EF-002D3E3F9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220" y="2669544"/>
            <a:ext cx="3073313" cy="400324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18010D-52AC-B1A7-B897-EC42DE97D2F5}"/>
              </a:ext>
            </a:extLst>
          </p:cNvPr>
          <p:cNvSpPr>
            <a:spLocks noGrp="1"/>
          </p:cNvSpPr>
          <p:nvPr/>
        </p:nvSpPr>
        <p:spPr>
          <a:xfrm>
            <a:off x="-492599" y="6095453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803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158840"/>
            <a:ext cx="8106973" cy="1255466"/>
          </a:xfrm>
        </p:spPr>
        <p:txBody>
          <a:bodyPr lIns="91440" tIns="45720" rIns="91440" bIns="45720" anchor="ctr"/>
          <a:lstStyle/>
          <a:p>
            <a:pPr marL="742950" indent="-742950">
              <a:buAutoNum type="arabicPeriod"/>
            </a:pPr>
            <a:r>
              <a:rPr lang="en-US" dirty="0">
                <a:cs typeface="Posterama"/>
              </a:rPr>
              <a:t>Executive Summary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24401-DD7F-41EC-8255-1B883631DF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99" y="1087158"/>
            <a:ext cx="9642180" cy="4907049"/>
          </a:xfrm>
        </p:spPr>
        <p:txBody>
          <a:bodyPr lIns="91440" tIns="45720" rIns="91440" bIns="45720" anchor="ctr"/>
          <a:lstStyle/>
          <a:p>
            <a:r>
              <a:rPr lang="en-US" dirty="0"/>
              <a:t>The following methods were applied to gain a comprehensive picture of the data available: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Data Wrangling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EDA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Interactive Analytical Dashboard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Predictive Analysis</a:t>
            </a:r>
          </a:p>
          <a:p>
            <a:r>
              <a:rPr lang="en-US" dirty="0"/>
              <a:t>The following points were inferred: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EDA and visualizations using dashboards helped in understanding how each parameter is affected by other and gain valuable insights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Accuracy of predicting </a:t>
            </a:r>
            <a:r>
              <a:rPr lang="en-US" dirty="0">
                <a:latin typeface="Avenir Next LT Pro"/>
              </a:rPr>
              <a:t>whether the first stage of Falcon 9 rocket will land or not is 83.33%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C0CA0A43-33BD-3CCF-AD43-D92387CD7E84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947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1: Visualize the relationship between Flight Number and Launch Site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F6982-1679-E4BE-9737-160D2E36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7" y="4016604"/>
            <a:ext cx="11242109" cy="218594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258961"/>
            <a:ext cx="10633813" cy="4814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Flight Numbers are higher in CCAFS SLC 40 , with most of them being successful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E68842A-7A30-FD52-152B-8C38BD91794D}"/>
              </a:ext>
            </a:extLst>
          </p:cNvPr>
          <p:cNvSpPr>
            <a:spLocks noGrp="1"/>
          </p:cNvSpPr>
          <p:nvPr/>
        </p:nvSpPr>
        <p:spPr>
          <a:xfrm>
            <a:off x="1324478" y="6378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71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2: Visualize the relationship between Payload Mass and Launch Site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258961"/>
            <a:ext cx="10633813" cy="4814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CCFAS SLC 40 AND KSC LC 39 A have the highest Payload Masses recorded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F1260-C367-DA2B-038A-68981D00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01" y="2749137"/>
            <a:ext cx="5935511" cy="3833617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A49FA993-80B5-7D57-F18E-D85D857EFF91}"/>
              </a:ext>
            </a:extLst>
          </p:cNvPr>
          <p:cNvSpPr>
            <a:spLocks noGrp="1"/>
          </p:cNvSpPr>
          <p:nvPr/>
        </p:nvSpPr>
        <p:spPr>
          <a:xfrm>
            <a:off x="1764093" y="6583915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54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>
                <a:solidFill>
                  <a:schemeClr val="tx1"/>
                </a:solidFill>
                <a:latin typeface="Avenir Next LT Pro"/>
              </a:rPr>
              <a:t>Results of Task 3:  Visualize the relationship between success rate of each orbit type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384222"/>
            <a:ext cx="5184992" cy="36964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ES –L1 , SSO,HEO and GEO have the highest success rate  whereas SO has the lowest success rate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7BF13-4C2E-52CF-F563-1AD886C2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79" y="2249401"/>
            <a:ext cx="5621316" cy="4269419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4DB8642F-FAC3-C5AA-9BE0-9155E2168044}"/>
              </a:ext>
            </a:extLst>
          </p:cNvPr>
          <p:cNvSpPr>
            <a:spLocks noGrp="1"/>
          </p:cNvSpPr>
          <p:nvPr/>
        </p:nvSpPr>
        <p:spPr>
          <a:xfrm>
            <a:off x="64247" y="5616761"/>
            <a:ext cx="5811773" cy="12443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81980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4 :  Visualize the relationship between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FlightNumber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and Orbit type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384222"/>
            <a:ext cx="5184992" cy="36964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In LEO orbit, higher number of flights has higher success rate. IN SSO, each flight has high success rate but there is no clear pattern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fr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the rest of the orbits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35434-4DF8-2CAC-1CA2-6BE4C495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6" y="2086954"/>
            <a:ext cx="5612312" cy="4531681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E764B34-06E2-5B44-C399-C5A37D73EB0C}"/>
              </a:ext>
            </a:extLst>
          </p:cNvPr>
          <p:cNvSpPr>
            <a:spLocks noGrp="1"/>
          </p:cNvSpPr>
          <p:nvPr/>
        </p:nvSpPr>
        <p:spPr>
          <a:xfrm>
            <a:off x="1080247" y="6056376"/>
            <a:ext cx="3994696" cy="51166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2803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Results of Task 5: Visualize the relationship between Payload Mass and Orbit type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384222"/>
            <a:ext cx="5184992" cy="36964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 for orbit types LEO,  SSO,  higher payload mass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guarentees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success rate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2C5AA-465D-A38D-96CD-65A14B5D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837" y="2276671"/>
            <a:ext cx="5515366" cy="4089617"/>
          </a:xfrm>
          <a:prstGeom prst="rect">
            <a:avLst/>
          </a:prstGeom>
        </p:spPr>
      </p:pic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285C31D-BD2D-E2A1-CFD5-820E142A6075}"/>
              </a:ext>
            </a:extLst>
          </p:cNvPr>
          <p:cNvSpPr>
            <a:spLocks noGrp="1"/>
          </p:cNvSpPr>
          <p:nvPr/>
        </p:nvSpPr>
        <p:spPr>
          <a:xfrm>
            <a:off x="1080247" y="6056376"/>
            <a:ext cx="4326850" cy="60935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926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4.2 EDA using Pandas and Matplotlib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0633813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latin typeface="Avenir Next LT Pro"/>
              </a:rPr>
              <a:t>Results of Task 6: Visualize the launch success yearly trend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A3266D-3D3C-2DD1-1725-8B6D4B28FF5B}"/>
              </a:ext>
            </a:extLst>
          </p:cNvPr>
          <p:cNvSpPr txBox="1">
            <a:spLocks/>
          </p:cNvSpPr>
          <p:nvPr/>
        </p:nvSpPr>
        <p:spPr>
          <a:xfrm>
            <a:off x="681993" y="2384222"/>
            <a:ext cx="5184992" cy="36964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Insights Gathered :  there is a steady increase in success rate form 2010 to 2020 , with a slight dip in 2018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2B33C-92E8-470A-FC64-F58323CA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64" y="2090607"/>
            <a:ext cx="5994357" cy="4649635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4DDC8E75-2009-8B8E-35AE-12388CE4CBA6}"/>
              </a:ext>
            </a:extLst>
          </p:cNvPr>
          <p:cNvSpPr>
            <a:spLocks noGrp="1"/>
          </p:cNvSpPr>
          <p:nvPr/>
        </p:nvSpPr>
        <p:spPr>
          <a:xfrm>
            <a:off x="1080247" y="6056376"/>
            <a:ext cx="4170542" cy="67774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6972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4.3 Interactive Visualizations with Folium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2373231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  <a:latin typeface="Avenir Next LT Pro"/>
              </a:rPr>
              <a:t>folium Map object, with an initial center location to be NASA Johnson Space Center at Houston, Texas.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5E098-314D-FFDD-F02E-DB4B47E6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83" y="1609985"/>
            <a:ext cx="8356296" cy="4749565"/>
          </a:xfrm>
          <a:prstGeom prst="rect">
            <a:avLst/>
          </a:prstGeom>
        </p:spPr>
      </p:pic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9A97F918-2141-C643-3BF5-3F39F13F203F}"/>
              </a:ext>
            </a:extLst>
          </p:cNvPr>
          <p:cNvSpPr>
            <a:spLocks noGrp="1"/>
          </p:cNvSpPr>
          <p:nvPr/>
        </p:nvSpPr>
        <p:spPr>
          <a:xfrm>
            <a:off x="826247" y="5821915"/>
            <a:ext cx="2109235" cy="54097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2906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4.3 Interactive Visualizations with Folium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1816385" cy="481411"/>
          </a:xfrm>
        </p:spPr>
        <p:txBody>
          <a:bodyPr lIns="91440" tIns="45720" rIns="91440" bIns="45720" anchor="t"/>
          <a:lstStyle/>
          <a:p>
            <a:r>
              <a:rPr lang="en-US" sz="1800" dirty="0">
                <a:latin typeface="Avenir Next LT Pro"/>
              </a:rPr>
              <a:t>Marking Launch Sites on the Map</a:t>
            </a:r>
          </a:p>
          <a:p>
            <a:endParaRPr lang="en-US" sz="1800" dirty="0">
              <a:solidFill>
                <a:schemeClr val="tx1"/>
              </a:solidFill>
              <a:latin typeface="Avenir Next LT Pro"/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ABAC5-0363-ECAE-ECA8-900618DA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00" y="1165378"/>
            <a:ext cx="9319532" cy="5254054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CB39FEF-14BF-1630-D3C4-53713E121C6D}"/>
              </a:ext>
            </a:extLst>
          </p:cNvPr>
          <p:cNvSpPr>
            <a:spLocks noGrp="1"/>
          </p:cNvSpPr>
          <p:nvPr/>
        </p:nvSpPr>
        <p:spPr>
          <a:xfrm>
            <a:off x="455016" y="5001300"/>
            <a:ext cx="1435157" cy="142020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778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22" y="306038"/>
            <a:ext cx="10821615" cy="744159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cs typeface="Posterama"/>
              </a:rPr>
              <a:t>4.3 Interactive Visualizations with Folium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168" y="1605520"/>
            <a:ext cx="2480413" cy="1820353"/>
          </a:xfrm>
        </p:spPr>
        <p:txBody>
          <a:bodyPr lIns="91440" tIns="45720" rIns="91440" bIns="45720" anchor="t"/>
          <a:lstStyle/>
          <a:p>
            <a:r>
              <a:rPr lang="en-US" sz="1800" dirty="0"/>
              <a:t>Creating markers for all launch records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A2B35-6534-D249-3134-CF748802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010" y="1311579"/>
            <a:ext cx="8628196" cy="541989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739D72A4-741C-3A66-62B8-A7C1124CF6E6}"/>
              </a:ext>
            </a:extLst>
          </p:cNvPr>
          <p:cNvSpPr>
            <a:spLocks noGrp="1"/>
          </p:cNvSpPr>
          <p:nvPr/>
        </p:nvSpPr>
        <p:spPr>
          <a:xfrm>
            <a:off x="943478" y="5636299"/>
            <a:ext cx="2109235" cy="54097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86415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096" y="168425"/>
            <a:ext cx="10379652" cy="1024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4.4 Interactive Dashboard using Dash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905" y="1453539"/>
            <a:ext cx="10075488" cy="80666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800" dirty="0"/>
          </a:p>
          <a:p>
            <a:pPr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chemeClr val="tx1"/>
                </a:solidFill>
              </a:rPr>
              <a:t>View of the entire dashboard with dropdown and slider 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C903B-B4DC-3878-96B8-A1B96BEB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7" y="2005963"/>
            <a:ext cx="11101952" cy="4156579"/>
          </a:xfrm>
          <a:prstGeom prst="rect">
            <a:avLst/>
          </a:prstGeom>
        </p:spPr>
      </p:pic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4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928802A0-9F90-31DC-49D5-2E4692D50937}"/>
              </a:ext>
            </a:extLst>
          </p:cNvPr>
          <p:cNvSpPr>
            <a:spLocks noGrp="1"/>
          </p:cNvSpPr>
          <p:nvPr/>
        </p:nvSpPr>
        <p:spPr>
          <a:xfrm>
            <a:off x="1207247" y="6329915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8031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158840"/>
            <a:ext cx="8106973" cy="1255466"/>
          </a:xfrm>
        </p:spPr>
        <p:txBody>
          <a:bodyPr lIns="91440" tIns="45720" rIns="91440" bIns="45720" anchor="ctr"/>
          <a:lstStyle/>
          <a:p>
            <a:r>
              <a:rPr lang="en-US" dirty="0">
                <a:cs typeface="Posterama"/>
              </a:rPr>
              <a:t>2. Introduction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24401-DD7F-41EC-8255-1B883631DF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704" y="1087158"/>
            <a:ext cx="6927163" cy="5271497"/>
          </a:xfrm>
        </p:spPr>
        <p:txBody>
          <a:bodyPr lIns="91440" tIns="45720" rIns="91440" bIns="45720" anchor="ctr"/>
          <a:lstStyle/>
          <a:p>
            <a:r>
              <a:rPr lang="en-US" dirty="0">
                <a:latin typeface="Avenir Next LT Pro"/>
              </a:rPr>
              <a:t>Space X advertises Falcon 9 rocket launches on its website with a cost of </a:t>
            </a:r>
            <a:r>
              <a:rPr lang="en-US" b="1" dirty="0">
                <a:latin typeface="Avenir Next LT Pro"/>
              </a:rPr>
              <a:t>62 million dollars</a:t>
            </a:r>
            <a:r>
              <a:rPr lang="en-US" dirty="0">
                <a:latin typeface="Avenir Next LT Pro"/>
              </a:rPr>
              <a:t>; other providers cost upward of </a:t>
            </a:r>
            <a:r>
              <a:rPr lang="en-US" b="1" dirty="0">
                <a:latin typeface="Avenir Next LT Pro"/>
              </a:rPr>
              <a:t>165 million dollars</a:t>
            </a:r>
            <a:r>
              <a:rPr lang="en-US" dirty="0">
                <a:latin typeface="Avenir Next LT Pro"/>
              </a:rPr>
              <a:t> each, much of the savings is because Space X can reuse the first stage. </a:t>
            </a:r>
          </a:p>
          <a:p>
            <a:r>
              <a:rPr lang="en-US" dirty="0"/>
              <a:t>The goal is to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determine the price of each launch for </a:t>
            </a:r>
            <a:r>
              <a:rPr lang="en-US" b="1" dirty="0"/>
              <a:t>Space Y , that is competing with SpaceX.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Gather information about SpaceX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Creating dashboards for better insights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dirty="0"/>
              <a:t>Whether SpaceX will reuse the first stage of Falcon 9 or not using machine learning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099982" y="7824321"/>
            <a:ext cx="4114800" cy="365125"/>
          </a:xfrm>
        </p:spPr>
        <p:txBody>
          <a:bodyPr/>
          <a:lstStyle/>
          <a:p>
            <a:r>
              <a:rPr lang="en-US"/>
              <a:t>https://github.com/AmruhaAhmed/IBM-Applied-Data-Science-Capstone-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B78BA-B545-3AF0-2516-DB7ACA66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42" y="160704"/>
            <a:ext cx="4257675" cy="6438900"/>
          </a:xfrm>
          <a:prstGeom prst="rect">
            <a:avLst/>
          </a:prstGeom>
        </p:spPr>
      </p:pic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40DB4B2-1408-4BD2-D0CB-A11DBCADA337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6016927" cy="54097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95357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096" y="168425"/>
            <a:ext cx="10379652" cy="1024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4.4 Interactive Dashboard using Dash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905" y="1453539"/>
            <a:ext cx="10075488" cy="80666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800" dirty="0"/>
          </a:p>
          <a:p>
            <a:pPr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chemeClr val="tx1"/>
                </a:solidFill>
              </a:rPr>
              <a:t>KSC LC 39 A has the highest total success by launch site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chemeClr val="tx1"/>
                </a:solidFill>
              </a:rPr>
              <a:t>CCAFS SLC 40 has the least success by launch site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C903B-B4DC-3878-96B8-A1B96BEB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3" y="2408552"/>
            <a:ext cx="11548266" cy="3492915"/>
          </a:xfrm>
          <a:prstGeom prst="rect">
            <a:avLst/>
          </a:prstGeom>
        </p:spPr>
      </p:pic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4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5679306-4061-8F5B-F557-3CD89B486964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07949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096" y="168425"/>
            <a:ext cx="10379652" cy="1024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4.4 Interactive Dashboard using Dash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905" y="1453539"/>
            <a:ext cx="10075488" cy="80666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800" dirty="0"/>
          </a:p>
          <a:p>
            <a:pPr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rgbClr val="000000"/>
                </a:solidFill>
              </a:rPr>
              <a:t>Graph for Correlation between Payload and Success for all sites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rgbClr val="000000"/>
                </a:solidFill>
              </a:rPr>
              <a:t>Made interactive using the filters of payload range and Launch sites drop down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rgbClr val="000000"/>
                </a:solidFill>
              </a:rPr>
              <a:t>2k to 6k payload range has the highest amount of success rate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 dirty="0">
                <a:solidFill>
                  <a:srgbClr val="000000"/>
                </a:solidFill>
              </a:rPr>
              <a:t>FT Booster Version has the highest amount of success rate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  <a:p>
            <a:pPr marL="285750" indent="-228600">
              <a:buFont typeface="Avenir Next LT Pro" panose="020B0504020202020204" pitchFamily="34" charset="0"/>
              <a:buChar char="+"/>
            </a:pPr>
            <a:endParaRPr lang="en-US" sz="1800"/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4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DC7A4-7FE7-540E-4650-F8A40B99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7" y="2931680"/>
            <a:ext cx="12031434" cy="3237096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15792908-D08E-0216-928C-83EDA8D20BFA}"/>
              </a:ext>
            </a:extLst>
          </p:cNvPr>
          <p:cNvSpPr>
            <a:spLocks noGrp="1"/>
          </p:cNvSpPr>
          <p:nvPr/>
        </p:nvSpPr>
        <p:spPr>
          <a:xfrm>
            <a:off x="1217016" y="6329915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06600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8EA085-8D6A-4288-99D9-03A368AD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66" y="557191"/>
            <a:ext cx="11717320" cy="132539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4.5 Predictive Analysis using Classification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19B17-91B6-4698-9B79-6D45CE18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C2E5515A-C7E3-4090-AE2D-26DAD4C012F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2475211"/>
              </p:ext>
            </p:extLst>
          </p:nvPr>
        </p:nvGraphicFramePr>
        <p:xfrm>
          <a:off x="1322294" y="2319617"/>
          <a:ext cx="9833331" cy="35631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7311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626021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Best Parameters Chosen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'C'= 0.01, 'penalty'='l2', 'solver'=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lbfgs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</a:t>
                      </a:r>
                      <a:endParaRPr lang="en-US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'C'= 1.0, 'gamma'= 0.03162277660168379, 'kernel'= 'sigmoid'</a:t>
                      </a:r>
                      <a:endParaRPr lang="en-US" dirty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'criterion'='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gini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',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max_depth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'= 2,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max_features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'= 'sqrt',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min_samples_leaf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'= 1,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min_samples_split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'= 5, 'splitter'= 'random'</a:t>
                      </a:r>
                      <a:endParaRPr lang="en-US" dirty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/>
                        <a:t>K 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'algorithm'= 'auto', '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n_neighbors</a:t>
                      </a:r>
                      <a:r>
                        <a:rPr lang="en-US" sz="1800" b="0" i="0" u="none" strike="noStrike" noProof="0" dirty="0">
                          <a:latin typeface="Avenir Next LT Pro"/>
                        </a:rPr>
                        <a:t>'= 10, 'p'= 1</a:t>
                      </a:r>
                      <a:endParaRPr lang="en-US" dirty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956C32-D478-5239-CEB3-0203E07C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98C904A8-3414-3BAD-5154-42A5AB5D5428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2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16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8EA085-8D6A-4288-99D9-03A368AD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13" y="285794"/>
            <a:ext cx="11717320" cy="751288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4.5 Predictive Analysis using Classification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724DE-4FC2-BFF4-B6BA-89E337EE8E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5729" y="1037924"/>
            <a:ext cx="3142025" cy="2788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F3C24-5E66-6B39-D61E-B34A903B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1" y="3948792"/>
            <a:ext cx="3141890" cy="279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50718-968E-02B9-EF0A-5D49E3C1E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17" y="1038905"/>
            <a:ext cx="3158220" cy="277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03A6A-6739-7A2F-29A7-04BE6CCC6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598" y="3946069"/>
            <a:ext cx="3163662" cy="2775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594AA-B45B-3C43-C325-2E28A8107881}"/>
              </a:ext>
            </a:extLst>
          </p:cNvPr>
          <p:cNvSpPr txBox="1"/>
          <p:nvPr/>
        </p:nvSpPr>
        <p:spPr>
          <a:xfrm>
            <a:off x="3728356" y="1755321"/>
            <a:ext cx="2013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Confusion Matrix for 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39DBE-EF59-377A-0A4A-30F949459149}"/>
              </a:ext>
            </a:extLst>
          </p:cNvPr>
          <p:cNvSpPr txBox="1"/>
          <p:nvPr/>
        </p:nvSpPr>
        <p:spPr>
          <a:xfrm>
            <a:off x="3728356" y="4629149"/>
            <a:ext cx="2013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Confusion Matrix for Support Vector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BB118-0179-DFB7-2C33-2BD9FE429071}"/>
              </a:ext>
            </a:extLst>
          </p:cNvPr>
          <p:cNvSpPr txBox="1"/>
          <p:nvPr/>
        </p:nvSpPr>
        <p:spPr>
          <a:xfrm>
            <a:off x="9697355" y="4627474"/>
            <a:ext cx="2013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Confusion Matrix for K Nearest Neighbors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6BB65-945C-92E5-99C1-2FE2F18921C1}"/>
              </a:ext>
            </a:extLst>
          </p:cNvPr>
          <p:cNvSpPr txBox="1"/>
          <p:nvPr/>
        </p:nvSpPr>
        <p:spPr>
          <a:xfrm>
            <a:off x="9589894" y="1755321"/>
            <a:ext cx="2013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Confusion Matrix for Decision Tree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4373939-12E5-0477-4CF6-9D299D8B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38B56C9-E365-7969-8499-FC25EB81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endParaRPr lang="en-US" dirty="0"/>
          </a:p>
        </p:txBody>
      </p:sp>
      <p:sp>
        <p:nvSpPr>
          <p:cNvPr id="18" name="Footer Placeholder 9">
            <a:extLst>
              <a:ext uri="{FF2B5EF4-FFF2-40B4-BE49-F238E27FC236}">
                <a16:creationId xmlns:a16="http://schemas.microsoft.com/office/drawing/2014/main" id="{061F05A4-B3DC-E217-704F-60CE3C480CE5}"/>
              </a:ext>
            </a:extLst>
          </p:cNvPr>
          <p:cNvSpPr>
            <a:spLocks noGrp="1"/>
          </p:cNvSpPr>
          <p:nvPr/>
        </p:nvSpPr>
        <p:spPr>
          <a:xfrm>
            <a:off x="3727710" y="5812145"/>
            <a:ext cx="2138542" cy="93174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21504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8EA085-8D6A-4288-99D9-03A368AD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25" y="585924"/>
            <a:ext cx="11344940" cy="709074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4.5 Predictive Analysis using Classification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19B17-91B6-4698-9B79-6D45CE18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5308" y="6014427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C2E5515A-C7E3-4090-AE2D-26DAD4C012F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85193951"/>
              </p:ext>
            </p:extLst>
          </p:nvPr>
        </p:nvGraphicFramePr>
        <p:xfrm>
          <a:off x="576384" y="1670538"/>
          <a:ext cx="10870877" cy="402017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4104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2187326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964745">
                  <a:extLst>
                    <a:ext uri="{9D8B030D-6E8A-4147-A177-3AD203B41FA5}">
                      <a16:colId xmlns:a16="http://schemas.microsoft.com/office/drawing/2014/main" val="1190077421"/>
                    </a:ext>
                  </a:extLst>
                </a:gridCol>
                <a:gridCol w="1538879">
                  <a:extLst>
                    <a:ext uri="{9D8B030D-6E8A-4147-A177-3AD203B41FA5}">
                      <a16:colId xmlns:a16="http://schemas.microsoft.com/office/drawing/2014/main" val="3340326701"/>
                    </a:ext>
                  </a:extLst>
                </a:gridCol>
                <a:gridCol w="1538879">
                  <a:extLst>
                    <a:ext uri="{9D8B030D-6E8A-4147-A177-3AD203B41FA5}">
                      <a16:colId xmlns:a16="http://schemas.microsoft.com/office/drawing/2014/main" val="4212418807"/>
                    </a:ext>
                  </a:extLst>
                </a:gridCol>
              </a:tblGrid>
              <a:tr h="5286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759978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0.8333333333333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0.88888888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980262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0.83333333333333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0.88888888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991276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0.72222222222222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0.81818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0.7826086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759978">
                <a:tc>
                  <a:txBody>
                    <a:bodyPr/>
                    <a:lstStyle/>
                    <a:p>
                      <a:r>
                        <a:rPr lang="en-US" dirty="0"/>
                        <a:t>K 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0.833333333333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0.88888888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1ED4FE-CE13-2C13-E483-2C83C875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endParaRPr lang="en-US" dirty="0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F3574BC-450B-D1B3-74A8-56F8FE8D3F28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2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12052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0D27707A-0D74-4391-B40D-9DA61B87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5. 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38B01A-F91F-4EF4-B5EE-178E2107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/>
              <a:t>KNN, SVM and Logistic Regression are the best performing models</a:t>
            </a:r>
          </a:p>
          <a:p>
            <a:r>
              <a:rPr lang="en-US" sz="1500"/>
              <a:t>Flight Numbers are higher in CCAFS SLC 40 , with most of them being successful</a:t>
            </a:r>
          </a:p>
          <a:p>
            <a:r>
              <a:rPr lang="en-US" sz="1500"/>
              <a:t>CCFAS SLC 40 AND KSC LC 39 A have the highest Payload Masses recorded</a:t>
            </a:r>
          </a:p>
          <a:p>
            <a:pPr marL="285750"/>
            <a:r>
              <a:rPr lang="en-US" sz="1500"/>
              <a:t>KSC LC 39 A has the highest total success by launch site</a:t>
            </a:r>
          </a:p>
          <a:p>
            <a:pPr marL="285750"/>
            <a:r>
              <a:rPr lang="en-US" sz="1500"/>
              <a:t>CCAFS SLC 40 has the least success by launch site</a:t>
            </a:r>
          </a:p>
          <a:p>
            <a:pPr marL="285750"/>
            <a:r>
              <a:rPr lang="en-US" sz="1500"/>
              <a:t>2k to 6k payload range has the highest amount of success rate</a:t>
            </a:r>
          </a:p>
          <a:p>
            <a:pPr marL="285750"/>
            <a:r>
              <a:rPr lang="en-US" sz="1500"/>
              <a:t>FT Booster Version has the highest amount of success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A2E67-CE1B-21FF-AFE9-4A213A4E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751" r="20386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61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72897-66FA-4F1E-944B-A635233E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solidFill>
                  <a:srgbClr val="FFFFFF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45</a:t>
            </a:fld>
            <a:endParaRPr lang="en-US" cap="all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99E7F-35A1-D2A7-765E-7D894AEC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706C1577-8176-6F9F-F1E5-7FBD3F67D500}"/>
              </a:ext>
            </a:extLst>
          </p:cNvPr>
          <p:cNvSpPr>
            <a:spLocks noGrp="1"/>
          </p:cNvSpPr>
          <p:nvPr/>
        </p:nvSpPr>
        <p:spPr>
          <a:xfrm>
            <a:off x="1099785" y="6017299"/>
            <a:ext cx="5694543" cy="82427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120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BB3E2B51-62E1-4C2D-86B7-1C4FF75F21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70000"/>
          </a:blip>
          <a:srcRect t="1572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7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86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DF9B1D76-03F2-436A-9708-6B223EA28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3DCB960-67E1-4D7A-A166-F7BC92386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02678-0CBB-4D5C-8339-BD7A3BB8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 cap="all" spc="200" dirty="0">
              <a:solidFill>
                <a:srgbClr val="FFFFFF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86B7-24ED-4261-979C-42CCFAC8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cap="all">
                <a:solidFill>
                  <a:srgbClr val="FFFFFF"/>
                </a:solidFill>
                <a:cs typeface="Segoe UI Semilight" panose="020B0402040204020203" pitchFamily="34" charset="0"/>
              </a:rPr>
              <a:pPr>
                <a:spcAft>
                  <a:spcPts val="600"/>
                </a:spcAft>
              </a:pPr>
              <a:t>46</a:t>
            </a:fld>
            <a:endParaRPr lang="en-US" cap="all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300E0CDC-7A7F-B9F5-632F-1FD403F6050B}"/>
              </a:ext>
            </a:extLst>
          </p:cNvPr>
          <p:cNvSpPr>
            <a:spLocks noGrp="1"/>
          </p:cNvSpPr>
          <p:nvPr/>
        </p:nvSpPr>
        <p:spPr>
          <a:xfrm>
            <a:off x="1099785" y="6017299"/>
            <a:ext cx="9524080" cy="492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474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8EA085-8D6A-4288-99D9-03A368AD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3. Methodology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19B17-91B6-4698-9B79-6D45CE18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3ED87DD7-488E-FA42-26EA-1B7C8C236063}"/>
              </a:ext>
            </a:extLst>
          </p:cNvPr>
          <p:cNvSpPr/>
          <p:nvPr/>
        </p:nvSpPr>
        <p:spPr>
          <a:xfrm>
            <a:off x="720480" y="1877883"/>
            <a:ext cx="2929594" cy="1428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090E756C-8B6B-4125-D659-91E3F35A5E5E}"/>
              </a:ext>
            </a:extLst>
          </p:cNvPr>
          <p:cNvSpPr/>
          <p:nvPr/>
        </p:nvSpPr>
        <p:spPr>
          <a:xfrm>
            <a:off x="4238205" y="1877883"/>
            <a:ext cx="2929594" cy="1428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56BADA81-E9C5-A901-69A8-5AF843059DDD}"/>
              </a:ext>
            </a:extLst>
          </p:cNvPr>
          <p:cNvSpPr/>
          <p:nvPr/>
        </p:nvSpPr>
        <p:spPr>
          <a:xfrm>
            <a:off x="7996013" y="1877883"/>
            <a:ext cx="2929594" cy="1428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CBDF8-8157-AD0B-B53A-3C5B65A40FB0}"/>
              </a:ext>
            </a:extLst>
          </p:cNvPr>
          <p:cNvSpPr txBox="1"/>
          <p:nvPr/>
        </p:nvSpPr>
        <p:spPr>
          <a:xfrm>
            <a:off x="1061977" y="2246023"/>
            <a:ext cx="2258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Collection </a:t>
            </a:r>
          </a:p>
          <a:p>
            <a:r>
              <a:rPr lang="en-US" dirty="0">
                <a:solidFill>
                  <a:schemeClr val="bg1"/>
                </a:solidFill>
              </a:rPr>
              <a:t>Using Web Scraping and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287FB-1A5D-122A-E0FD-60D3047A6C45}"/>
              </a:ext>
            </a:extLst>
          </p:cNvPr>
          <p:cNvSpPr txBox="1"/>
          <p:nvPr/>
        </p:nvSpPr>
        <p:spPr>
          <a:xfrm>
            <a:off x="4673647" y="2402597"/>
            <a:ext cx="2258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4777E-2656-731B-C23E-C9AD5DB1934A}"/>
              </a:ext>
            </a:extLst>
          </p:cNvPr>
          <p:cNvSpPr txBox="1"/>
          <p:nvPr/>
        </p:nvSpPr>
        <p:spPr>
          <a:xfrm>
            <a:off x="8337510" y="2120762"/>
            <a:ext cx="2258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EDA with SQL , Pandas and Matplotlib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5C9A8D4D-0FBE-6F0C-AC07-FF95027A4CFA}"/>
              </a:ext>
            </a:extLst>
          </p:cNvPr>
          <p:cNvSpPr/>
          <p:nvPr/>
        </p:nvSpPr>
        <p:spPr>
          <a:xfrm>
            <a:off x="6378067" y="4226513"/>
            <a:ext cx="2929594" cy="1428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F5C-AB24-EA5B-4964-AA7560F926F3}"/>
              </a:ext>
            </a:extLst>
          </p:cNvPr>
          <p:cNvSpPr txBox="1"/>
          <p:nvPr/>
        </p:nvSpPr>
        <p:spPr>
          <a:xfrm>
            <a:off x="6719564" y="4469391"/>
            <a:ext cx="2258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Interactive Visualizations with Folium and Dash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445CC52C-4832-8DC6-3A65-F59F2BC7B521}"/>
              </a:ext>
            </a:extLst>
          </p:cNvPr>
          <p:cNvSpPr/>
          <p:nvPr/>
        </p:nvSpPr>
        <p:spPr>
          <a:xfrm>
            <a:off x="2651574" y="4226513"/>
            <a:ext cx="2929594" cy="1428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0F785-877E-9B64-5607-7482C609761C}"/>
              </a:ext>
            </a:extLst>
          </p:cNvPr>
          <p:cNvSpPr txBox="1"/>
          <p:nvPr/>
        </p:nvSpPr>
        <p:spPr>
          <a:xfrm>
            <a:off x="2993071" y="4479830"/>
            <a:ext cx="22582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Predictive Analysis using Classification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704B094-5AB7-3EB1-2FE0-66830843A477}"/>
              </a:ext>
            </a:extLst>
          </p:cNvPr>
          <p:cNvSpPr/>
          <p:nvPr/>
        </p:nvSpPr>
        <p:spPr>
          <a:xfrm>
            <a:off x="3674199" y="2502362"/>
            <a:ext cx="549299" cy="3539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5DB4D2-1DA0-F7D4-83C2-6EBA261004AE}"/>
              </a:ext>
            </a:extLst>
          </p:cNvPr>
          <p:cNvSpPr/>
          <p:nvPr/>
        </p:nvSpPr>
        <p:spPr>
          <a:xfrm>
            <a:off x="7171047" y="2596306"/>
            <a:ext cx="820696" cy="3539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8E4CB9-6FF1-4E41-689B-7EDC467A6858}"/>
              </a:ext>
            </a:extLst>
          </p:cNvPr>
          <p:cNvSpPr/>
          <p:nvPr/>
        </p:nvSpPr>
        <p:spPr>
          <a:xfrm rot="5400000">
            <a:off x="8079185" y="3598388"/>
            <a:ext cx="945956" cy="37486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EAA55A-683F-4B89-A7F8-B9260C19EB84}"/>
              </a:ext>
            </a:extLst>
          </p:cNvPr>
          <p:cNvSpPr/>
          <p:nvPr/>
        </p:nvSpPr>
        <p:spPr>
          <a:xfrm rot="10800000">
            <a:off x="5553101" y="4767483"/>
            <a:ext cx="799820" cy="3644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1">
            <a:extLst>
              <a:ext uri="{FF2B5EF4-FFF2-40B4-BE49-F238E27FC236}">
                <a16:creationId xmlns:a16="http://schemas.microsoft.com/office/drawing/2014/main" id="{580D7DE6-FF2F-04DA-168E-C9ABBB09C4FB}"/>
              </a:ext>
            </a:extLst>
          </p:cNvPr>
          <p:cNvSpPr>
            <a:spLocks noGrp="1"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7EC3C016-B553-5057-1723-CAB42E9F161B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2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144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Data Collection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1200">
                <a:cs typeface="Posterama"/>
              </a:rPr>
              <a:t>GitHub Link for Data Collection using API:</a:t>
            </a:r>
            <a:r>
              <a:rPr lang="en-US" sz="1200" dirty="0">
                <a:ea typeface="+mj-lt"/>
                <a:cs typeface="+mj-lt"/>
                <a:hlinkClick r:id="rId4"/>
              </a:rPr>
              <a:t>https://github.com/AmruhaAhmed/IBM-Applied-Data-Science-Capstone-/blob/main/data%20collection%20using%20api.ipynb</a:t>
            </a:r>
          </a:p>
          <a:p>
            <a:r>
              <a:rPr lang="en-US" sz="1200">
                <a:cs typeface="Posterama"/>
              </a:rPr>
              <a:t>GitHub Link for Data Collection using Web Scraping: </a:t>
            </a:r>
            <a:r>
              <a:rPr lang="en-US" sz="1200" dirty="0">
                <a:ea typeface="+mj-lt"/>
                <a:cs typeface="+mj-lt"/>
                <a:hlinkClick r:id="rId5"/>
              </a:rPr>
              <a:t>https://github.com/AmruhaAhmed/IBM-Applied-Data-Science-Capstone-/blob/main/data%20collection%20using%20web%20scraping.ipynb</a:t>
            </a:r>
            <a:endParaRPr lang="en-US" sz="1200" dirty="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9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91" y="264745"/>
            <a:ext cx="5581561" cy="86941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3.1 Data Collection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825" y="1141935"/>
            <a:ext cx="10425047" cy="4580307"/>
          </a:xfrm>
        </p:spPr>
        <p:txBody>
          <a:bodyPr lIns="91440" tIns="45720" rIns="91440" bIns="45720" anchor="t"/>
          <a:lstStyle/>
          <a:p>
            <a:r>
              <a:rPr lang="en-US" sz="1800" b="1" dirty="0"/>
              <a:t>Data Collection using API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URL is used  to target a specific endpoint of the API to get past launch data. </a:t>
            </a:r>
            <a:endParaRPr lang="en-US" sz="1800" dirty="0"/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perform a get request using the requests library to obtain the launch data, which we will use to get the data from the API. </a:t>
            </a:r>
            <a:endParaRPr lang="en-US" sz="1800" dirty="0"/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/>
              <a:t>Result is views using .</a:t>
            </a:r>
            <a:r>
              <a:rPr lang="en-US" sz="1800" err="1"/>
              <a:t>json</a:t>
            </a:r>
            <a:r>
              <a:rPr lang="en-US" sz="1800" dirty="0"/>
              <a:t>()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/>
              <a:t>To convert JSON into pandas </a:t>
            </a:r>
            <a:r>
              <a:rPr lang="en-US" sz="1800" err="1"/>
              <a:t>dataframe</a:t>
            </a:r>
            <a:r>
              <a:rPr lang="en-US" sz="1800" dirty="0"/>
              <a:t>, </a:t>
            </a:r>
            <a:r>
              <a:rPr lang="en-US" sz="1800" err="1"/>
              <a:t>json_normalize</a:t>
            </a:r>
            <a:r>
              <a:rPr lang="en-US" sz="1800" dirty="0"/>
              <a:t>() is used</a:t>
            </a:r>
          </a:p>
          <a:p>
            <a:r>
              <a:rPr lang="en-US" sz="1800" b="1" dirty="0"/>
              <a:t>Data Collection using Web Scraping</a:t>
            </a:r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Python </a:t>
            </a:r>
            <a:r>
              <a:rPr lang="en-US" sz="1800" err="1">
                <a:ea typeface="+mn-lt"/>
                <a:cs typeface="+mn-lt"/>
              </a:rPr>
              <a:t>BeautifulSoup</a:t>
            </a:r>
            <a:r>
              <a:rPr lang="en-US" sz="1800" dirty="0">
                <a:ea typeface="+mn-lt"/>
                <a:cs typeface="+mn-lt"/>
              </a:rPr>
              <a:t> package is used  to web scrape some HTML tables that contain valuable Falcon 9 launch records</a:t>
            </a:r>
            <a:endParaRPr lang="en-US" sz="1800"/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 Data is parsed from those tables and convert them into a Pandas data frame for further visualization and analysis. </a:t>
            </a:r>
            <a:endParaRPr lang="en-US" sz="1800"/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800"/>
              <a:t>Instances in the data containing Falcon  1 have to be removed</a:t>
            </a:r>
            <a:endParaRPr lang="en-US" sz="1800" dirty="0"/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800"/>
              <a:t>Null values of Payload Mass are filled using the mean of Payload Mass</a:t>
            </a:r>
            <a:endParaRPr lang="en-US" sz="18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800" b="1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388728-ADD6-6914-651C-AE86D6C536CD}"/>
              </a:ext>
            </a:extLst>
          </p:cNvPr>
          <p:cNvSpPr>
            <a:spLocks noGrp="1"/>
          </p:cNvSpPr>
          <p:nvPr/>
        </p:nvSpPr>
        <p:spPr>
          <a:xfrm>
            <a:off x="1763806" y="6490820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285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576A505-D1FF-415A-B9B8-C4344E62B8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793" b="14793"/>
          <a:stretch/>
        </p:blipFill>
        <p:spPr>
          <a:xfrm>
            <a:off x="-2962" y="588461"/>
            <a:ext cx="12194962" cy="5724601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6EB206-249B-419D-9FA7-A5F023D9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13" y="1506070"/>
            <a:ext cx="10865261" cy="313540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Posterama"/>
              </a:rPr>
              <a:t>Data Wrangling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CFF3E1F-B30E-456E-B549-C2DC299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5113" y="4778001"/>
            <a:ext cx="10860738" cy="971924"/>
          </a:xfrm>
        </p:spPr>
        <p:txBody>
          <a:bodyPr lIns="91440" tIns="45720" rIns="91440" bIns="45720" anchor="t"/>
          <a:lstStyle/>
          <a:p>
            <a:r>
              <a:rPr lang="en-US" sz="2000" dirty="0">
                <a:cs typeface="Posterama"/>
              </a:rPr>
              <a:t>GitHub Link: </a:t>
            </a:r>
            <a:r>
              <a:rPr lang="en-US" sz="2000" dirty="0">
                <a:ea typeface="+mj-lt"/>
                <a:cs typeface="+mj-lt"/>
                <a:hlinkClick r:id="rId4"/>
              </a:rPr>
              <a:t>https://github.com/AmruhaAhmed/IBM-Applied-Data-Science-Capstone-/blob/main/data%20wrangling.ipynb</a:t>
            </a:r>
            <a:endParaRPr lang="en-US" sz="2000">
              <a:cs typeface="Posterama"/>
            </a:endParaRP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F34BC53-E008-4F81-9371-26198EA0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dirty="0"/>
              <a:t>https://github.com/AmruhaAhmed/IBM-Applied-Data-Science-Capstone-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3795E5D-69C5-4393-B210-9ABCC9DE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9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91" y="264745"/>
            <a:ext cx="5581561" cy="86941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dirty="0">
                <a:cs typeface="Posterama"/>
              </a:rPr>
              <a:t>3.2 Data Wrangling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825" y="1507277"/>
            <a:ext cx="10425047" cy="4214965"/>
          </a:xfrm>
        </p:spPr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tx1"/>
                </a:solidFill>
              </a:rPr>
              <a:t>Data Wrangling of the dataset involved the following steps</a:t>
            </a:r>
          </a:p>
          <a:p>
            <a:pPr marL="171450" indent="-171450">
              <a:buFont typeface="Arial" panose="020B05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Calculating the number of launches on each site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Calculating the number and instance of each orbit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Calculating the number and </a:t>
            </a:r>
            <a:r>
              <a:rPr lang="en-US" sz="1800" dirty="0" err="1">
                <a:solidFill>
                  <a:schemeClr val="tx1"/>
                </a:solidFill>
                <a:latin typeface="Avenir Next LT Pro"/>
              </a:rPr>
              <a:t>ocurrence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of mission outcome of the orbits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Create a landing outcome label from Outcome column</a:t>
            </a: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venir Next LT Pro"/>
              </a:rPr>
              <a:t>Exporting the resultant </a:t>
            </a:r>
            <a:r>
              <a:rPr lang="en-US" sz="1800" err="1">
                <a:solidFill>
                  <a:schemeClr val="tx1"/>
                </a:solidFill>
                <a:latin typeface="Avenir Next LT Pro"/>
              </a:rPr>
              <a:t>dataframe</a:t>
            </a:r>
            <a:r>
              <a:rPr lang="en-US" sz="1800" dirty="0">
                <a:solidFill>
                  <a:schemeClr val="tx1"/>
                </a:solidFill>
                <a:latin typeface="Avenir Next LT Pro"/>
              </a:rPr>
              <a:t> into dataset_part_2.csv</a:t>
            </a:r>
          </a:p>
          <a:p>
            <a:pPr marL="171450" indent="-171450">
              <a:buFont typeface="Arial" panose="020B0504020202020204" pitchFamily="34" charset="0"/>
              <a:buChar char="•"/>
            </a:pPr>
            <a:endParaRPr lang="en-US" sz="1800" dirty="0"/>
          </a:p>
          <a:p>
            <a:endParaRPr lang="en-US" sz="1100" dirty="0"/>
          </a:p>
          <a:p>
            <a:endParaRPr lang="en-US" sz="1800" b="1" dirty="0"/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013B0D20-5AB9-2772-F8E6-5378BD64A0B9}"/>
              </a:ext>
            </a:extLst>
          </p:cNvPr>
          <p:cNvSpPr>
            <a:spLocks noGrp="1"/>
          </p:cNvSpPr>
          <p:nvPr/>
        </p:nvSpPr>
        <p:spPr>
          <a:xfrm>
            <a:off x="1080247" y="5997761"/>
            <a:ext cx="866438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ctr" defTabSz="914400" rtl="0" eaLnBrk="1" latinLnBrk="0" hangingPunct="1">
              <a:defRPr sz="900" kern="1200" spc="200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https://github.com/AmruhaAhmed/IBM-Applied-Daa-Science-Capstone-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233479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5E2802-9433-4964-B550-6B2C67F9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E3B5A-BC69-49FF-8D6A-CC47CD1026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B19F1-827B-4D29-A0BB-81814D5A90F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520</Words>
  <Application>Microsoft Office PowerPoint</Application>
  <PresentationFormat>Widescreen</PresentationFormat>
  <Paragraphs>109</Paragraphs>
  <Slides>46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ExploreVTI</vt:lpstr>
      <vt:lpstr>Applied Data Science Capstone Project</vt:lpstr>
      <vt:lpstr>Outline</vt:lpstr>
      <vt:lpstr>Executive Summary</vt:lpstr>
      <vt:lpstr>2. Introduction</vt:lpstr>
      <vt:lpstr>3. Methodology</vt:lpstr>
      <vt:lpstr>Data Collection</vt:lpstr>
      <vt:lpstr>3.1 Data Collection</vt:lpstr>
      <vt:lpstr>Data Wrangling</vt:lpstr>
      <vt:lpstr>3.2 Data Wrangling</vt:lpstr>
      <vt:lpstr>EDA with SQL</vt:lpstr>
      <vt:lpstr>3.3.1 EDA with SQL</vt:lpstr>
      <vt:lpstr>3.3.1 EDA with SQL Continued</vt:lpstr>
      <vt:lpstr>EDA with Pandas and Matplotlib + Feature Engineering</vt:lpstr>
      <vt:lpstr>3.3.2 EDA with Pandas and Matplotlib</vt:lpstr>
      <vt:lpstr>3.3.2 Feature Engineering</vt:lpstr>
      <vt:lpstr>Interactive Visualizations with Folium</vt:lpstr>
      <vt:lpstr>3.4.1 Interactive Visualizations with Folium</vt:lpstr>
      <vt:lpstr>Interactive Dashboard with Dash</vt:lpstr>
      <vt:lpstr>3.4.2 Interactive Dashboard with Dash</vt:lpstr>
      <vt:lpstr>3.4.2 Interactive Dashboard with Dash Continued</vt:lpstr>
      <vt:lpstr>Predictive Analysis using Classification</vt:lpstr>
      <vt:lpstr>3.5 Predictive Analysis using Classification</vt:lpstr>
      <vt:lpstr>3.5 Predictive Analysis using Classification</vt:lpstr>
      <vt:lpstr>4. Results</vt:lpstr>
      <vt:lpstr>4.1 EDA with SQL</vt:lpstr>
      <vt:lpstr>4.1 EDA with SQL</vt:lpstr>
      <vt:lpstr>4.1 EDA with SQL</vt:lpstr>
      <vt:lpstr>4.1 EDA with SQL</vt:lpstr>
      <vt:lpstr>4.1 EDA with SQL</vt:lpstr>
      <vt:lpstr>4.2 EDA using Pandas and Matplotlib</vt:lpstr>
      <vt:lpstr>4.2 EDA using Pandas and Matplotlib</vt:lpstr>
      <vt:lpstr>4.2 EDA using Pandas and Matplotlib</vt:lpstr>
      <vt:lpstr>4.2 EDA using Pandas and Matplotlib</vt:lpstr>
      <vt:lpstr>4.2 EDA using Pandas and Matplotlib</vt:lpstr>
      <vt:lpstr>4.2 EDA using Pandas and Matplotlib</vt:lpstr>
      <vt:lpstr>4.3 Interactive Visualizations with Folium</vt:lpstr>
      <vt:lpstr>4.3 Interactive Visualizations with Folium</vt:lpstr>
      <vt:lpstr>4.3 Interactive Visualizations with Folium</vt:lpstr>
      <vt:lpstr>4.4 Interactive Dashboard using Dash</vt:lpstr>
      <vt:lpstr>4.4 Interactive Dashboard using Dash</vt:lpstr>
      <vt:lpstr>4.4 Interactive Dashboard using Dash</vt:lpstr>
      <vt:lpstr>4.5 Predictive Analysis using Classification</vt:lpstr>
      <vt:lpstr>4.5 Predictive Analysis using Classification</vt:lpstr>
      <vt:lpstr>4.5 Predictive Analysis using Classification</vt:lpstr>
      <vt:lpstr>5.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1043</cp:revision>
  <dcterms:created xsi:type="dcterms:W3CDTF">2024-10-15T03:25:50Z</dcterms:created>
  <dcterms:modified xsi:type="dcterms:W3CDTF">2024-10-15T07:56:38Z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